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dia/audio2" ContentType="audio/x-wav"/>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media/audio14" ContentType="audio/x-wav"/>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media/audio5" ContentType="audio/x-wav"/>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media/audio12" ContentType="audio/x-wav"/>
  <Override PartName="/ppt/media/audio17" ContentType="audio/x-wav"/>
  <Override PartName="/ppt/media/audio8" ContentType="audio/x-wav"/>
  <Override PartName="/ppt/media/audio3" ContentType="audio/x-wav"/>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media/audio15" ContentType="audio/x-wa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media/audio10" ContentType="audio/x-wav"/>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media/audio1" ContentType="audio/x-wav"/>
  <Override PartName="/ppt/media/audio6" ContentType="audio/x-wav"/>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media/audio18" ContentType="audio/x-wav"/>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media/audio13" ContentType="audio/x-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media/audio4" ContentType="audio/x-wav"/>
  <Override PartName="/ppt/media/audio9" ContentType="audio/x-wav"/>
  <Override PartName="/ppt/slideLayouts/slideLayout10.xml" ContentType="application/vnd.openxmlformats-officedocument.presentationml.slideLayout+xml"/>
  <Default Extension="vml" ContentType="application/vnd.openxmlformats-officedocument.vmlDrawing"/>
  <Default Extension="gif" ContentType="image/gif"/>
  <Override PartName="/ppt/media/audio11" ContentType="audio/x-wav"/>
  <Override PartName="/ppt/media/audio16" ContentType="audio/x-wav"/>
  <Override PartName="/ppt/slides/slide8.xml" ContentType="application/vnd.openxmlformats-officedocument.presentationml.slide+xml"/>
  <Override PartName="/ppt/media/audio7" ContentType="audio/x-wav"/>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44"/>
  </p:notesMasterIdLst>
  <p:sldIdLst>
    <p:sldId id="338" r:id="rId2"/>
    <p:sldId id="272" r:id="rId3"/>
    <p:sldId id="334" r:id="rId4"/>
    <p:sldId id="270" r:id="rId5"/>
    <p:sldId id="259" r:id="rId6"/>
    <p:sldId id="271" r:id="rId7"/>
    <p:sldId id="269" r:id="rId8"/>
    <p:sldId id="273" r:id="rId9"/>
    <p:sldId id="274" r:id="rId10"/>
    <p:sldId id="275" r:id="rId11"/>
    <p:sldId id="298" r:id="rId12"/>
    <p:sldId id="301" r:id="rId13"/>
    <p:sldId id="302" r:id="rId14"/>
    <p:sldId id="303" r:id="rId15"/>
    <p:sldId id="284" r:id="rId16"/>
    <p:sldId id="285" r:id="rId17"/>
    <p:sldId id="286" r:id="rId18"/>
    <p:sldId id="281" r:id="rId19"/>
    <p:sldId id="282" r:id="rId20"/>
    <p:sldId id="283" r:id="rId21"/>
    <p:sldId id="268" r:id="rId22"/>
    <p:sldId id="287" r:id="rId23"/>
    <p:sldId id="294" r:id="rId24"/>
    <p:sldId id="304" r:id="rId25"/>
    <p:sldId id="336" r:id="rId26"/>
    <p:sldId id="305" r:id="rId27"/>
    <p:sldId id="306" r:id="rId28"/>
    <p:sldId id="307" r:id="rId29"/>
    <p:sldId id="308" r:id="rId30"/>
    <p:sldId id="315" r:id="rId31"/>
    <p:sldId id="310" r:id="rId32"/>
    <p:sldId id="316" r:id="rId33"/>
    <p:sldId id="317" r:id="rId34"/>
    <p:sldId id="322" r:id="rId35"/>
    <p:sldId id="323" r:id="rId36"/>
    <p:sldId id="324" r:id="rId37"/>
    <p:sldId id="325" r:id="rId38"/>
    <p:sldId id="326" r:id="rId39"/>
    <p:sldId id="330" r:id="rId40"/>
    <p:sldId id="331" r:id="rId41"/>
    <p:sldId id="332" r:id="rId42"/>
    <p:sldId id="33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9" d="100"/>
          <a:sy n="69" d="100"/>
        </p:scale>
        <p:origin x="-18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B0C58-5BA4-4611-95F2-F07A60D01E5C}" type="datetimeFigureOut">
              <a:rPr lang="en-US" smtClean="0"/>
              <a:pPr/>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6B11D-B619-4DAA-BC87-2E7313D18261}" type="slidenum">
              <a:rPr lang="en-US" smtClean="0"/>
              <a:pPr/>
              <a:t>‹#›</a:t>
            </a:fld>
            <a:endParaRPr lang="en-US"/>
          </a:p>
        </p:txBody>
      </p:sp>
    </p:spTree>
    <p:extLst>
      <p:ext uri="{BB962C8B-B14F-4D97-AF65-F5344CB8AC3E}">
        <p14:creationId xmlns:p14="http://schemas.microsoft.com/office/powerpoint/2010/main" xmlns="" val="21396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CA4BC-E80D-4F2D-8BDC-5F0F291F9358}"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sz="1400"/>
              <a:t>Here are different kinds of foods that animals might eat.  You know that seeds come from plants and plants need the sun to grow.  But how does the rabbit use the sun.  Is this cute rabbit food for some other animal?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39C55EB-69C2-47C5-995F-549151056B55}" type="datetimeFigureOut">
              <a:rPr lang="en-US" smtClean="0"/>
              <a:pPr/>
              <a:t>12/19/2013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6A1AC46-B759-451B-B3E3-5B1EBF7A49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9C55EB-69C2-47C5-995F-549151056B5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AC46-B759-451B-B3E3-5B1EBF7A49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9C55EB-69C2-47C5-995F-549151056B5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AC46-B759-451B-B3E3-5B1EBF7A49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16900" y="6248400"/>
            <a:ext cx="533400" cy="609600"/>
          </a:xfrm>
        </p:spPr>
        <p:txBody>
          <a:bodyPr/>
          <a:lstStyle>
            <a:lvl1pPr>
              <a:defRPr/>
            </a:lvl1pPr>
          </a:lstStyle>
          <a:p>
            <a:fld id="{FDA14FFE-06B6-4F25-A064-E00C30F1BB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39C55EB-69C2-47C5-995F-549151056B55}" type="datetimeFigureOut">
              <a:rPr lang="en-US" smtClean="0"/>
              <a:pPr/>
              <a:t>12/19/2013</a:t>
            </a:fld>
            <a:endParaRPr lang="en-US"/>
          </a:p>
        </p:txBody>
      </p:sp>
      <p:sp>
        <p:nvSpPr>
          <p:cNvPr id="9" name="Slide Number Placeholder 8"/>
          <p:cNvSpPr>
            <a:spLocks noGrp="1"/>
          </p:cNvSpPr>
          <p:nvPr>
            <p:ph type="sldNum" sz="quarter" idx="15"/>
          </p:nvPr>
        </p:nvSpPr>
        <p:spPr/>
        <p:txBody>
          <a:bodyPr rtlCol="0"/>
          <a:lstStyle/>
          <a:p>
            <a:fld id="{16A1AC46-B759-451B-B3E3-5B1EBF7A49C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39C55EB-69C2-47C5-995F-549151056B55}" type="datetimeFigureOut">
              <a:rPr lang="en-US" smtClean="0"/>
              <a:pPr/>
              <a:t>12/19/2013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6A1AC46-B759-451B-B3E3-5B1EBF7A49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39C55EB-69C2-47C5-995F-549151056B55}"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1AC46-B759-451B-B3E3-5B1EBF7A49C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39C55EB-69C2-47C5-995F-549151056B55}" type="datetimeFigureOut">
              <a:rPr lang="en-US" smtClean="0"/>
              <a:pPr/>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1AC46-B759-451B-B3E3-5B1EBF7A49C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39C55EB-69C2-47C5-995F-549151056B55}" type="datetimeFigureOut">
              <a:rPr lang="en-US" smtClean="0"/>
              <a:pPr/>
              <a:t>12/19/2013</a:t>
            </a:fld>
            <a:endParaRPr lang="en-US"/>
          </a:p>
        </p:txBody>
      </p:sp>
      <p:sp>
        <p:nvSpPr>
          <p:cNvPr id="7" name="Slide Number Placeholder 6"/>
          <p:cNvSpPr>
            <a:spLocks noGrp="1"/>
          </p:cNvSpPr>
          <p:nvPr>
            <p:ph type="sldNum" sz="quarter" idx="11"/>
          </p:nvPr>
        </p:nvSpPr>
        <p:spPr/>
        <p:txBody>
          <a:bodyPr rtlCol="0"/>
          <a:lstStyle/>
          <a:p>
            <a:fld id="{16A1AC46-B759-451B-B3E3-5B1EBF7A49C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C55EB-69C2-47C5-995F-549151056B55}" type="datetimeFigureOut">
              <a:rPr lang="en-US" smtClean="0"/>
              <a:pPr/>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1AC46-B759-451B-B3E3-5B1EBF7A49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39C55EB-69C2-47C5-995F-549151056B55}" type="datetimeFigureOut">
              <a:rPr lang="en-US" smtClean="0"/>
              <a:pPr/>
              <a:t>12/19/2013</a:t>
            </a:fld>
            <a:endParaRPr lang="en-US"/>
          </a:p>
        </p:txBody>
      </p:sp>
      <p:sp>
        <p:nvSpPr>
          <p:cNvPr id="22" name="Slide Number Placeholder 21"/>
          <p:cNvSpPr>
            <a:spLocks noGrp="1"/>
          </p:cNvSpPr>
          <p:nvPr>
            <p:ph type="sldNum" sz="quarter" idx="15"/>
          </p:nvPr>
        </p:nvSpPr>
        <p:spPr/>
        <p:txBody>
          <a:bodyPr rtlCol="0"/>
          <a:lstStyle/>
          <a:p>
            <a:fld id="{16A1AC46-B759-451B-B3E3-5B1EBF7A49C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39C55EB-69C2-47C5-995F-549151056B55}" type="datetimeFigureOut">
              <a:rPr lang="en-US" smtClean="0"/>
              <a:pPr/>
              <a:t>12/19/2013</a:t>
            </a:fld>
            <a:endParaRPr lang="en-US"/>
          </a:p>
        </p:txBody>
      </p:sp>
      <p:sp>
        <p:nvSpPr>
          <p:cNvPr id="18" name="Slide Number Placeholder 17"/>
          <p:cNvSpPr>
            <a:spLocks noGrp="1"/>
          </p:cNvSpPr>
          <p:nvPr>
            <p:ph type="sldNum" sz="quarter" idx="11"/>
          </p:nvPr>
        </p:nvSpPr>
        <p:spPr/>
        <p:txBody>
          <a:bodyPr rtlCol="0"/>
          <a:lstStyle/>
          <a:p>
            <a:fld id="{16A1AC46-B759-451B-B3E3-5B1EBF7A49C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39C55EB-69C2-47C5-995F-549151056B55}" type="datetimeFigureOut">
              <a:rPr lang="en-US" smtClean="0"/>
              <a:pPr/>
              <a:t>12/19/2013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A1AC46-B759-451B-B3E3-5B1EBF7A49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audio" Target="../media/audio2"/><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4"/><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audio" Target="../media/audio3"/><Relationship Id="rId4" Type="http://schemas.openxmlformats.org/officeDocument/2006/relationships/audio" Target="../media/audio1"/></Relationships>
</file>

<file path=ppt/slides/_rels/slide13.xml.rels><?xml version="1.0" encoding="UTF-8" standalone="yes"?>
<Relationships xmlns="http://schemas.openxmlformats.org/package/2006/relationships"><Relationship Id="rId3" Type="http://schemas.openxmlformats.org/officeDocument/2006/relationships/audio" Target="../media/audio5"/><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audio" Target="../media/audio8"/><Relationship Id="rId4" Type="http://schemas.openxmlformats.org/officeDocument/2006/relationships/audio" Target="../media/audio7"/></Relationships>
</file>

<file path=ppt/slides/_rels/slide14.xml.rels><?xml version="1.0" encoding="UTF-8" standalone="yes"?>
<Relationships xmlns="http://schemas.openxmlformats.org/package/2006/relationships"><Relationship Id="rId3" Type="http://schemas.openxmlformats.org/officeDocument/2006/relationships/audio" Target="../media/audio1"/><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audio" Target="../media/audio6"/><Relationship Id="rId4" Type="http://schemas.openxmlformats.org/officeDocument/2006/relationships/audio" Target="../media/audio4"/></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http://www.sheppardsoftware.com/content/animals/kidscorner/images/foodchain/simplechain.gif"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http://www.sheppardsoftware.com/content/animals/kidscorner/images/foodchain/simplechain2.gif"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audio" Target="../media/audio9"/><Relationship Id="rId2" Type="http://schemas.openxmlformats.org/officeDocument/2006/relationships/audio" Target="../media/audio5"/><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0"/><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1"/><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3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72.jpeg"/><Relationship Id="rId7"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audio" Target="../media/audio12"/><Relationship Id="rId6" Type="http://schemas.openxmlformats.org/officeDocument/2006/relationships/image" Target="../media/image68.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1"/><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3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3"/><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3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4"/><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3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5"/><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39.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6"/><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audio" Target="../media/audio1"/><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3.bin"/><Relationship Id="rId5" Type="http://schemas.openxmlformats.org/officeDocument/2006/relationships/oleObject" Target="../embeddings/oleObject12.bin"/><Relationship Id="rId10" Type="http://schemas.openxmlformats.org/officeDocument/2006/relationships/image" Target="../media/image21.png"/><Relationship Id="rId4" Type="http://schemas.openxmlformats.org/officeDocument/2006/relationships/audio" Target="../media/audio2"/><Relationship Id="rId9" Type="http://schemas.openxmlformats.org/officeDocument/2006/relationships/oleObject" Target="../embeddings/oleObject16.bin"/></Relationships>
</file>

<file path=ppt/slides/_rels/slide4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7"/><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4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0.png"/><Relationship Id="rId7" Type="http://schemas.openxmlformats.org/officeDocument/2006/relationships/image" Target="../media/image67.jpeg"/><Relationship Id="rId12"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audio" Target="../media/audio18"/><Relationship Id="rId6" Type="http://schemas.openxmlformats.org/officeDocument/2006/relationships/image" Target="../media/image63.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9.jpeg"/></Relationships>
</file>

<file path=ppt/slides/_rels/slide4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audio" Target="../media/audio2"/><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7.bin"/><Relationship Id="rId5" Type="http://schemas.openxmlformats.org/officeDocument/2006/relationships/audio" Target="../media/audio4"/><Relationship Id="rId4" Type="http://schemas.openxmlformats.org/officeDocument/2006/relationships/audio" Target="../media/audio3"/></Relationships>
</file>

<file path=ppt/slides/_rels/slide9.xml.rels><?xml version="1.0" encoding="UTF-8" standalone="yes"?>
<Relationships xmlns="http://schemas.openxmlformats.org/package/2006/relationships"><Relationship Id="rId3" Type="http://schemas.openxmlformats.org/officeDocument/2006/relationships/audio" Target="../media/audio5"/><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8.bin"/><Relationship Id="rId4" Type="http://schemas.openxmlformats.org/officeDocument/2006/relationships/audio" Target="../media/audio6"/></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m\Desktop\tuoyioyo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457199"/>
            <a:ext cx="9144000" cy="6477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200400" y="4876800"/>
            <a:ext cx="5715000" cy="1295400"/>
          </a:xfrm>
          <a:solidFill>
            <a:schemeClr val="bg2"/>
          </a:solidFill>
        </p:spPr>
        <p:txBody>
          <a:bodyPr>
            <a:normAutofit fontScale="90000"/>
          </a:bodyPr>
          <a:lstStyle/>
          <a:p>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t>                          </a:t>
            </a: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t>
            </a:r>
            <a:br>
              <a:rPr lang="en-US" sz="2700" dirty="0" smtClean="0"/>
            </a:br>
            <a:r>
              <a:rPr lang="en-US" sz="9600" dirty="0" smtClean="0">
                <a:solidFill>
                  <a:schemeClr val="accent3">
                    <a:lumMod val="75000"/>
                  </a:schemeClr>
                </a:solidFill>
              </a:rPr>
              <a:t/>
            </a:r>
            <a:br>
              <a:rPr lang="en-US" sz="9600" dirty="0" smtClean="0">
                <a:solidFill>
                  <a:schemeClr val="accent3">
                    <a:lumMod val="75000"/>
                  </a:schemeClr>
                </a:solidFill>
              </a:rPr>
            </a:br>
            <a:r>
              <a:rPr lang="en-US" sz="3100" dirty="0" smtClean="0">
                <a:solidFill>
                  <a:schemeClr val="accent1">
                    <a:lumMod val="75000"/>
                  </a:schemeClr>
                </a:solidFill>
              </a:rPr>
              <a:t> </a:t>
            </a:r>
            <a:r>
              <a:rPr lang="en-US" sz="2700" dirty="0" smtClean="0">
                <a:solidFill>
                  <a:schemeClr val="accent1">
                    <a:lumMod val="75000"/>
                  </a:schemeClr>
                </a:solidFill>
              </a:rPr>
              <a:t>GUIDED BY: </a:t>
            </a:r>
            <a:br>
              <a:rPr lang="en-US" sz="2700" dirty="0" smtClean="0">
                <a:solidFill>
                  <a:schemeClr val="accent1">
                    <a:lumMod val="75000"/>
                  </a:schemeClr>
                </a:solidFill>
              </a:rPr>
            </a:br>
            <a:r>
              <a:rPr lang="en-US" sz="2700" dirty="0" smtClean="0">
                <a:solidFill>
                  <a:schemeClr val="accent3">
                    <a:lumMod val="75000"/>
                  </a:schemeClr>
                </a:solidFill>
              </a:rPr>
              <a:t>DR. K </a:t>
            </a:r>
            <a:r>
              <a:rPr lang="en-US" sz="2700" dirty="0" smtClean="0">
                <a:solidFill>
                  <a:schemeClr val="accent3">
                    <a:lumMod val="75000"/>
                  </a:schemeClr>
                </a:solidFill>
              </a:rPr>
              <a:t>PRIYAN, CIVIL &amp; STRUCTURAL ENGG DEPT.</a:t>
            </a:r>
            <a:endParaRPr lang="en-US" sz="2700" dirty="0">
              <a:solidFill>
                <a:srgbClr val="C00000"/>
              </a:solidFill>
            </a:endParaRPr>
          </a:p>
        </p:txBody>
      </p:sp>
      <p:sp>
        <p:nvSpPr>
          <p:cNvPr id="3" name="Text Placeholder 2"/>
          <p:cNvSpPr>
            <a:spLocks noGrp="1"/>
          </p:cNvSpPr>
          <p:nvPr>
            <p:ph type="body" idx="1"/>
          </p:nvPr>
        </p:nvSpPr>
        <p:spPr>
          <a:xfrm>
            <a:off x="1600200" y="1447800"/>
            <a:ext cx="6477000" cy="1371600"/>
          </a:xfrm>
          <a:solidFill>
            <a:schemeClr val="bg2"/>
          </a:solidFill>
        </p:spPr>
        <p:txBody>
          <a:bodyPr>
            <a:normAutofit fontScale="40000" lnSpcReduction="20000"/>
          </a:bodyPr>
          <a:lstStyle/>
          <a:p>
            <a:endParaRPr lang="en-US" sz="2000" dirty="0"/>
          </a:p>
          <a:p>
            <a:r>
              <a:rPr lang="en-US" sz="4500" dirty="0" smtClean="0">
                <a:solidFill>
                  <a:schemeClr val="tx1">
                    <a:lumMod val="95000"/>
                  </a:schemeClr>
                </a:solidFill>
              </a:rPr>
              <a:t>PRESENTED BY:</a:t>
            </a:r>
          </a:p>
          <a:p>
            <a:pPr algn="just"/>
            <a:r>
              <a:rPr lang="en-US" sz="4500" dirty="0" smtClean="0">
                <a:solidFill>
                  <a:schemeClr val="tx1">
                    <a:lumMod val="95000"/>
                  </a:schemeClr>
                </a:solidFill>
              </a:rPr>
              <a:t>                     </a:t>
            </a:r>
            <a:r>
              <a:rPr lang="en-US" sz="4500" dirty="0" smtClean="0">
                <a:solidFill>
                  <a:schemeClr val="tx1">
                    <a:lumMod val="95000"/>
                  </a:schemeClr>
                </a:solidFill>
              </a:rPr>
              <a:t>SHREYANSH </a:t>
            </a:r>
            <a:r>
              <a:rPr lang="en-US" sz="4500" dirty="0" smtClean="0">
                <a:solidFill>
                  <a:schemeClr val="tx1">
                    <a:lumMod val="95000"/>
                  </a:schemeClr>
                </a:solidFill>
              </a:rPr>
              <a:t>JETHWA (130110109017)</a:t>
            </a:r>
          </a:p>
          <a:p>
            <a:pPr algn="just"/>
            <a:r>
              <a:rPr lang="en-US" sz="4500" dirty="0" smtClean="0">
                <a:solidFill>
                  <a:schemeClr val="tx1">
                    <a:lumMod val="95000"/>
                  </a:schemeClr>
                </a:solidFill>
              </a:rPr>
              <a:t>                    PARTH  TRIVEDI           (130110109059)</a:t>
            </a:r>
          </a:p>
          <a:p>
            <a:pPr algn="just"/>
            <a:r>
              <a:rPr lang="en-US" sz="4500" dirty="0" smtClean="0">
                <a:solidFill>
                  <a:schemeClr val="tx1">
                    <a:lumMod val="95000"/>
                  </a:schemeClr>
                </a:solidFill>
              </a:rPr>
              <a:t>                    TEJAS  PATEL               (130110109037</a:t>
            </a:r>
            <a:r>
              <a:rPr lang="en-US" sz="4500" dirty="0" smtClean="0">
                <a:solidFill>
                  <a:schemeClr val="tx1"/>
                </a:solidFill>
              </a:rPr>
              <a:t>)</a:t>
            </a:r>
          </a:p>
          <a:p>
            <a:endParaRPr lang="en-US" dirty="0" smtClean="0"/>
          </a:p>
          <a:p>
            <a:endParaRPr lang="en-US" dirty="0"/>
          </a:p>
          <a:p>
            <a:endParaRPr lang="en-US" dirty="0"/>
          </a:p>
        </p:txBody>
      </p:sp>
      <p:sp>
        <p:nvSpPr>
          <p:cNvPr id="6" name="TextBox 5"/>
          <p:cNvSpPr txBox="1"/>
          <p:nvPr/>
        </p:nvSpPr>
        <p:spPr>
          <a:xfrm>
            <a:off x="3200400" y="5029201"/>
            <a:ext cx="5562600" cy="2215991"/>
          </a:xfrm>
          <a:prstGeom prst="rect">
            <a:avLst/>
          </a:prstGeom>
          <a:noFill/>
        </p:spPr>
        <p:txBody>
          <a:bodyPr wrap="square" rtlCol="0">
            <a:spAutoFit/>
          </a:bodyPr>
          <a:lstStyle/>
          <a:p>
            <a:endParaRPr lang="en-US" sz="2400" dirty="0">
              <a:solidFill>
                <a:srgbClr val="00B0F0"/>
              </a:solidFill>
            </a:endParaRPr>
          </a:p>
          <a:p>
            <a:pPr algn="just"/>
            <a:endParaRPr lang="en-US" sz="2400" dirty="0" smtClean="0"/>
          </a:p>
          <a:p>
            <a:endParaRPr lang="en-US" dirty="0"/>
          </a:p>
          <a:p>
            <a:r>
              <a:rPr lang="en-US" dirty="0" smtClean="0"/>
              <a:t>                                 </a:t>
            </a:r>
          </a:p>
          <a:p>
            <a:endParaRPr lang="en-US" dirty="0"/>
          </a:p>
          <a:p>
            <a:endParaRPr lang="en-US" dirty="0" smtClean="0"/>
          </a:p>
          <a:p>
            <a:endParaRPr lang="en-US" dirty="0"/>
          </a:p>
        </p:txBody>
      </p:sp>
      <p:sp>
        <p:nvSpPr>
          <p:cNvPr id="7" name="Rectangle 6"/>
          <p:cNvSpPr/>
          <p:nvPr/>
        </p:nvSpPr>
        <p:spPr>
          <a:xfrm>
            <a:off x="1600200" y="0"/>
            <a:ext cx="5943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G H PATEL COLLEGE OF ENGG. &amp; TECH.(011), VALLBH VIDYANAGAR</a:t>
            </a:r>
          </a:p>
          <a:p>
            <a:pPr algn="ctr"/>
            <a:r>
              <a:rPr lang="en-US" dirty="0" smtClean="0">
                <a:solidFill>
                  <a:schemeClr val="accent6">
                    <a:lumMod val="50000"/>
                  </a:schemeClr>
                </a:solidFill>
              </a:rPr>
              <a:t>BRANCH: ELECTRICAL</a:t>
            </a:r>
            <a:endParaRPr lang="en-US" dirty="0">
              <a:solidFill>
                <a:schemeClr val="accent6">
                  <a:lumMod val="50000"/>
                </a:schemeClr>
              </a:solidFill>
            </a:endParaRPr>
          </a:p>
        </p:txBody>
      </p:sp>
    </p:spTree>
    <p:extLst>
      <p:ext uri="{BB962C8B-B14F-4D97-AF65-F5344CB8AC3E}">
        <p14:creationId xmlns:p14="http://schemas.microsoft.com/office/powerpoint/2010/main" xmlns="" val="89734460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381000"/>
            <a:ext cx="8534400" cy="641350"/>
          </a:xfrm>
          <a:prstGeom prst="rect">
            <a:avLst/>
          </a:prstGeom>
          <a:noFill/>
          <a:ln w="9525">
            <a:noFill/>
            <a:miter lim="800000"/>
            <a:headEnd/>
            <a:tailEnd/>
          </a:ln>
        </p:spPr>
        <p:txBody>
          <a:bodyPr>
            <a:spAutoFit/>
          </a:bodyPr>
          <a:lstStyle/>
          <a:p>
            <a:pPr algn="l" eaLnBrk="0" hangingPunct="0">
              <a:spcBef>
                <a:spcPct val="50000"/>
              </a:spcBef>
            </a:pPr>
            <a:r>
              <a:rPr lang="en-US" altLang="zh-TW" sz="3600" b="0">
                <a:solidFill>
                  <a:schemeClr val="bg1"/>
                </a:solidFill>
                <a:latin typeface="Chalkboard" pitchFamily="64" charset="0"/>
                <a:ea typeface="ＭＳ Ｐゴシック" pitchFamily="34" charset="-128"/>
              </a:rPr>
              <a:t>There are three types of consumers:</a:t>
            </a:r>
            <a:endParaRPr lang="en-US" altLang="zh-TW" sz="2800" b="0">
              <a:solidFill>
                <a:schemeClr val="bg1"/>
              </a:solidFill>
              <a:ea typeface="ＭＳ Ｐゴシック" pitchFamily="34" charset="-128"/>
            </a:endParaRPr>
          </a:p>
        </p:txBody>
      </p:sp>
      <p:sp>
        <p:nvSpPr>
          <p:cNvPr id="52227" name="Text Box 3"/>
          <p:cNvSpPr txBox="1">
            <a:spLocks noChangeArrowheads="1"/>
          </p:cNvSpPr>
          <p:nvPr/>
        </p:nvSpPr>
        <p:spPr bwMode="auto">
          <a:xfrm>
            <a:off x="685800" y="1524000"/>
            <a:ext cx="6019800" cy="519113"/>
          </a:xfrm>
          <a:prstGeom prst="rect">
            <a:avLst/>
          </a:prstGeom>
          <a:noFill/>
          <a:ln w="9525">
            <a:noFill/>
            <a:miter lim="800000"/>
            <a:headEnd/>
            <a:tailEnd/>
          </a:ln>
        </p:spPr>
        <p:txBody>
          <a:bodyPr>
            <a:spAutoFit/>
          </a:bodyPr>
          <a:lstStyle/>
          <a:p>
            <a:pPr algn="l" eaLnBrk="0" hangingPunct="0">
              <a:spcBef>
                <a:spcPct val="50000"/>
              </a:spcBef>
            </a:pPr>
            <a:r>
              <a:rPr lang="en-US" altLang="zh-TW" sz="2800" b="0">
                <a:solidFill>
                  <a:schemeClr val="bg1"/>
                </a:solidFill>
                <a:latin typeface="Chalkboard" pitchFamily="64" charset="0"/>
                <a:ea typeface="ＭＳ Ｐゴシック" pitchFamily="34" charset="-128"/>
              </a:rPr>
              <a:t>Animals that eat only plants..</a:t>
            </a:r>
          </a:p>
        </p:txBody>
      </p:sp>
      <p:pic>
        <p:nvPicPr>
          <p:cNvPr id="52228" name="Picture 4" descr="button_herbivore2"/>
          <p:cNvPicPr>
            <a:picLocks noChangeAspect="1" noChangeArrowheads="1"/>
          </p:cNvPicPr>
          <p:nvPr/>
        </p:nvPicPr>
        <p:blipFill>
          <a:blip r:embed="rId2"/>
          <a:srcRect/>
          <a:stretch>
            <a:fillRect/>
          </a:stretch>
        </p:blipFill>
        <p:spPr bwMode="auto">
          <a:xfrm>
            <a:off x="1219200" y="2057400"/>
            <a:ext cx="3200400" cy="762000"/>
          </a:xfrm>
          <a:prstGeom prst="rect">
            <a:avLst/>
          </a:prstGeom>
          <a:noFill/>
        </p:spPr>
      </p:pic>
      <p:sp>
        <p:nvSpPr>
          <p:cNvPr id="52229" name="Text Box 5"/>
          <p:cNvSpPr txBox="1">
            <a:spLocks noChangeArrowheads="1"/>
          </p:cNvSpPr>
          <p:nvPr/>
        </p:nvSpPr>
        <p:spPr bwMode="auto">
          <a:xfrm>
            <a:off x="2895600" y="3124200"/>
            <a:ext cx="5562600" cy="519113"/>
          </a:xfrm>
          <a:prstGeom prst="rect">
            <a:avLst/>
          </a:prstGeom>
          <a:noFill/>
          <a:ln w="9525">
            <a:noFill/>
            <a:miter lim="800000"/>
            <a:headEnd/>
            <a:tailEnd/>
          </a:ln>
        </p:spPr>
        <p:txBody>
          <a:bodyPr>
            <a:spAutoFit/>
          </a:bodyPr>
          <a:lstStyle/>
          <a:p>
            <a:pPr algn="l" eaLnBrk="0" hangingPunct="0">
              <a:spcBef>
                <a:spcPct val="50000"/>
              </a:spcBef>
            </a:pPr>
            <a:r>
              <a:rPr lang="en-US" altLang="zh-TW" sz="2800" b="0">
                <a:solidFill>
                  <a:schemeClr val="bg1"/>
                </a:solidFill>
                <a:latin typeface="Chalkboard" pitchFamily="64" charset="0"/>
                <a:ea typeface="ＭＳ Ｐゴシック" pitchFamily="34" charset="-128"/>
              </a:rPr>
              <a:t>Animals that eat only animals..</a:t>
            </a:r>
          </a:p>
        </p:txBody>
      </p:sp>
      <p:sp>
        <p:nvSpPr>
          <p:cNvPr id="52230" name="Text Box 6"/>
          <p:cNvSpPr txBox="1">
            <a:spLocks noChangeArrowheads="1"/>
          </p:cNvSpPr>
          <p:nvPr/>
        </p:nvSpPr>
        <p:spPr bwMode="auto">
          <a:xfrm>
            <a:off x="609600" y="4724400"/>
            <a:ext cx="7315200" cy="519113"/>
          </a:xfrm>
          <a:prstGeom prst="rect">
            <a:avLst/>
          </a:prstGeom>
          <a:noFill/>
          <a:ln w="9525">
            <a:noFill/>
            <a:miter lim="800000"/>
            <a:headEnd/>
            <a:tailEnd/>
          </a:ln>
        </p:spPr>
        <p:txBody>
          <a:bodyPr>
            <a:spAutoFit/>
          </a:bodyPr>
          <a:lstStyle/>
          <a:p>
            <a:pPr algn="l" eaLnBrk="0" hangingPunct="0">
              <a:spcBef>
                <a:spcPct val="50000"/>
              </a:spcBef>
            </a:pPr>
            <a:r>
              <a:rPr lang="en-US" altLang="zh-TW" sz="2800" b="0">
                <a:solidFill>
                  <a:schemeClr val="bg1"/>
                </a:solidFill>
                <a:latin typeface="Chalkboard" pitchFamily="64" charset="0"/>
                <a:ea typeface="ＭＳ Ｐゴシック" pitchFamily="34" charset="-128"/>
              </a:rPr>
              <a:t>Animals that eat both plants and animals…</a:t>
            </a:r>
          </a:p>
        </p:txBody>
      </p:sp>
      <p:pic>
        <p:nvPicPr>
          <p:cNvPr id="52231" name="Picture 7" descr="button_carnivore2"/>
          <p:cNvPicPr>
            <a:picLocks noChangeAspect="1" noChangeArrowheads="1"/>
          </p:cNvPicPr>
          <p:nvPr/>
        </p:nvPicPr>
        <p:blipFill>
          <a:blip r:embed="rId3"/>
          <a:srcRect/>
          <a:stretch>
            <a:fillRect/>
          </a:stretch>
        </p:blipFill>
        <p:spPr bwMode="auto">
          <a:xfrm>
            <a:off x="3505200" y="3657600"/>
            <a:ext cx="3429000" cy="762000"/>
          </a:xfrm>
          <a:prstGeom prst="rect">
            <a:avLst/>
          </a:prstGeom>
          <a:noFill/>
        </p:spPr>
      </p:pic>
      <p:pic>
        <p:nvPicPr>
          <p:cNvPr id="52232" name="Picture 8" descr="button_omnivore2"/>
          <p:cNvPicPr>
            <a:picLocks noChangeAspect="1" noChangeArrowheads="1"/>
          </p:cNvPicPr>
          <p:nvPr/>
        </p:nvPicPr>
        <p:blipFill>
          <a:blip r:embed="rId4"/>
          <a:srcRect/>
          <a:stretch>
            <a:fillRect/>
          </a:stretch>
        </p:blipFill>
        <p:spPr bwMode="auto">
          <a:xfrm>
            <a:off x="1752600" y="5334000"/>
            <a:ext cx="3429000" cy="685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8153400" cy="914400"/>
          </a:xfrm>
        </p:spPr>
        <p:txBody>
          <a:bodyPr/>
          <a:lstStyle/>
          <a:p>
            <a:r>
              <a:rPr lang="en-US" sz="4400"/>
              <a:t>Three Types of Consumers</a:t>
            </a:r>
            <a:endParaRPr lang="en-US"/>
          </a:p>
        </p:txBody>
      </p:sp>
      <p:sp>
        <p:nvSpPr>
          <p:cNvPr id="26627" name="Rectangle 3"/>
          <p:cNvSpPr>
            <a:spLocks noGrp="1" noChangeArrowheads="1"/>
          </p:cNvSpPr>
          <p:nvPr>
            <p:ph sz="quarter" idx="1"/>
          </p:nvPr>
        </p:nvSpPr>
        <p:spPr>
          <a:xfrm>
            <a:off x="1828800" y="1371600"/>
            <a:ext cx="5181600" cy="4495800"/>
          </a:xfrm>
        </p:spPr>
        <p:txBody>
          <a:bodyPr>
            <a:normAutofit fontScale="92500" lnSpcReduction="10000"/>
          </a:bodyPr>
          <a:lstStyle/>
          <a:p>
            <a:r>
              <a:rPr lang="en-US" sz="6000" dirty="0">
                <a:solidFill>
                  <a:srgbClr val="009900"/>
                </a:solidFill>
              </a:rPr>
              <a:t>Herbivores</a:t>
            </a:r>
            <a:br>
              <a:rPr lang="en-US" sz="6000" dirty="0">
                <a:solidFill>
                  <a:srgbClr val="009900"/>
                </a:solidFill>
              </a:rPr>
            </a:br>
            <a:endParaRPr lang="en-US" sz="6000" dirty="0">
              <a:solidFill>
                <a:srgbClr val="009900"/>
              </a:solidFill>
            </a:endParaRPr>
          </a:p>
          <a:p>
            <a:r>
              <a:rPr lang="en-US" sz="6000" dirty="0">
                <a:solidFill>
                  <a:srgbClr val="FFC000"/>
                </a:solidFill>
              </a:rPr>
              <a:t>Carnivores</a:t>
            </a:r>
            <a:r>
              <a:rPr lang="en-US" sz="6000" dirty="0">
                <a:solidFill>
                  <a:srgbClr val="009900"/>
                </a:solidFill>
              </a:rPr>
              <a:t/>
            </a:r>
            <a:br>
              <a:rPr lang="en-US" sz="6000" dirty="0">
                <a:solidFill>
                  <a:srgbClr val="009900"/>
                </a:solidFill>
              </a:rPr>
            </a:br>
            <a:endParaRPr lang="en-US" sz="6000" dirty="0">
              <a:solidFill>
                <a:srgbClr val="009900"/>
              </a:solidFill>
            </a:endParaRPr>
          </a:p>
          <a:p>
            <a:r>
              <a:rPr lang="en-US" sz="6000" dirty="0">
                <a:solidFill>
                  <a:srgbClr val="FF0000"/>
                </a:solidFill>
              </a:rPr>
              <a:t>Omnivores</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outVertical)">
                                      <p:cBhvr>
                                        <p:cTn id="7" dur="500"/>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randombar(vertical)">
                                      <p:cBhvr>
                                        <p:cTn id="12" dur="5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randombar(vertical)">
                                      <p:cBhvr>
                                        <p:cTn id="17" dur="500"/>
                                        <p:tgtEl>
                                          <p:spTgt spid="2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randombar(vertical)">
                                      <p:cBhvr>
                                        <p:cTn id="2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Herbivores</a:t>
            </a:r>
          </a:p>
        </p:txBody>
      </p:sp>
      <p:sp>
        <p:nvSpPr>
          <p:cNvPr id="27651" name="Rectangle 3"/>
          <p:cNvSpPr>
            <a:spLocks noGrp="1" noChangeArrowheads="1"/>
          </p:cNvSpPr>
          <p:nvPr>
            <p:ph sz="quarter" idx="1"/>
          </p:nvPr>
        </p:nvSpPr>
        <p:spPr/>
        <p:txBody>
          <a:bodyPr/>
          <a:lstStyle/>
          <a:p>
            <a:r>
              <a:rPr lang="en-US" sz="4000" b="1" dirty="0">
                <a:solidFill>
                  <a:schemeClr val="accent5"/>
                </a:solidFill>
              </a:rPr>
              <a:t>Animals who eat plants such as:</a:t>
            </a:r>
          </a:p>
          <a:p>
            <a:pPr lvl="1"/>
            <a:r>
              <a:rPr lang="en-US" sz="3600" b="1" dirty="0">
                <a:solidFill>
                  <a:srgbClr val="002060"/>
                </a:solidFill>
              </a:rPr>
              <a:t>grasshoppers</a:t>
            </a:r>
          </a:p>
          <a:p>
            <a:pPr lvl="1"/>
            <a:r>
              <a:rPr lang="en-US" sz="3600" b="1" dirty="0">
                <a:solidFill>
                  <a:srgbClr val="002060"/>
                </a:solidFill>
              </a:rPr>
              <a:t>rabbits</a:t>
            </a:r>
          </a:p>
          <a:p>
            <a:pPr lvl="1"/>
            <a:r>
              <a:rPr lang="en-US" sz="3600" b="1" dirty="0">
                <a:solidFill>
                  <a:srgbClr val="002060"/>
                </a:solidFill>
              </a:rPr>
              <a:t>squirrels</a:t>
            </a:r>
          </a:p>
          <a:p>
            <a:pPr lvl="1"/>
            <a:r>
              <a:rPr lang="en-US" sz="3600" b="1" dirty="0">
                <a:solidFill>
                  <a:srgbClr val="002060"/>
                </a:solidFill>
              </a:rPr>
              <a:t>deer</a:t>
            </a:r>
          </a:p>
          <a:p>
            <a:pPr lvl="1"/>
            <a:r>
              <a:rPr lang="en-US" sz="3600" b="1" dirty="0">
                <a:solidFill>
                  <a:srgbClr val="002060"/>
                </a:solidFill>
              </a:rPr>
              <a:t>pandas</a:t>
            </a:r>
            <a:endParaRPr lang="en-US" sz="3600" dirty="0">
              <a:solidFill>
                <a:srgbClr val="002060"/>
              </a:solidFill>
            </a:endParaRPr>
          </a:p>
        </p:txBody>
      </p:sp>
      <p:graphicFrame>
        <p:nvGraphicFramePr>
          <p:cNvPr id="27652" name="Object 4"/>
          <p:cNvGraphicFramePr>
            <a:graphicFrameLocks noChangeAspect="1"/>
          </p:cNvGraphicFramePr>
          <p:nvPr/>
        </p:nvGraphicFramePr>
        <p:xfrm>
          <a:off x="4937125" y="2286000"/>
          <a:ext cx="3502025" cy="3886200"/>
        </p:xfrm>
        <a:graphic>
          <a:graphicData uri="http://schemas.openxmlformats.org/presentationml/2006/ole">
            <p:oleObj spid="_x0000_s37920" name="Clip" r:id="rId6" imgW="2345831" imgH="259531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p:cTn id="12"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par>
                                <p:cTn id="16" presetID="15" presetClass="entr" presetSubtype="0" fill="hold" grpId="0" nodeType="with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p:cTn id="18"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par>
                                <p:cTn id="22" presetID="15" presetClass="entr" presetSubtype="0" fill="hold" grpId="0" nodeType="with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 calcmode="lin" valueType="num">
                                      <p:cBhvr>
                                        <p:cTn id="24"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2"/>
                                            </p:cond>
                                          </p:stCondLst>
                                          <p:endCondLst>
                                            <p:cond evt="onStopAudio" delay="0">
                                              <p:tgtEl>
                                                <p:sldTgt/>
                                              </p:tgtEl>
                                            </p:cond>
                                          </p:endCondLst>
                                        </p:cTn>
                                        <p:tgtEl>
                                          <p:sndTgt r:embed="rId4" name="LASER.WAV"/>
                                        </p:tgtEl>
                                      </p:cMediaNode>
                                    </p:audio>
                                  </p:subTnLst>
                                </p:cTn>
                              </p:par>
                              <p:par>
                                <p:cTn id="28" presetID="15" presetClass="entr" presetSubtype="0" fill="hold" grpId="0" nodeType="withEffect">
                                  <p:stCondLst>
                                    <p:cond delay="0"/>
                                  </p:stCondLst>
                                  <p:childTnLst>
                                    <p:set>
                                      <p:cBhvr>
                                        <p:cTn id="29" dur="1" fill="hold">
                                          <p:stCondLst>
                                            <p:cond delay="0"/>
                                          </p:stCondLst>
                                        </p:cTn>
                                        <p:tgtEl>
                                          <p:spTgt spid="27651">
                                            <p:txEl>
                                              <p:pRg st="3" end="3"/>
                                            </p:txEl>
                                          </p:spTgt>
                                        </p:tgtEl>
                                        <p:attrNameLst>
                                          <p:attrName>style.visibility</p:attrName>
                                        </p:attrNameLst>
                                      </p:cBhvr>
                                      <p:to>
                                        <p:strVal val="visible"/>
                                      </p:to>
                                    </p:set>
                                    <p:anim calcmode="lin" valueType="num">
                                      <p:cBhvr>
                                        <p:cTn id="30"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276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7651">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8"/>
                                            </p:cond>
                                          </p:stCondLst>
                                          <p:endCondLst>
                                            <p:cond evt="onStopAudio" delay="0">
                                              <p:tgtEl>
                                                <p:sldTgt/>
                                              </p:tgtEl>
                                            </p:cond>
                                          </p:endCondLst>
                                        </p:cTn>
                                        <p:tgtEl>
                                          <p:sndTgt r:embed="rId4" name="LASER.WAV"/>
                                        </p:tgtEl>
                                      </p:cMediaNode>
                                    </p:audio>
                                  </p:subTnLst>
                                </p:cTn>
                              </p:par>
                              <p:par>
                                <p:cTn id="34" presetID="15" presetClass="entr" presetSubtype="0" fill="hold" grpId="0" nodeType="withEffect">
                                  <p:stCondLst>
                                    <p:cond delay="0"/>
                                  </p:stCondLst>
                                  <p:childTnLst>
                                    <p:set>
                                      <p:cBhvr>
                                        <p:cTn id="35" dur="1" fill="hold">
                                          <p:stCondLst>
                                            <p:cond delay="0"/>
                                          </p:stCondLst>
                                        </p:cTn>
                                        <p:tgtEl>
                                          <p:spTgt spid="27651">
                                            <p:txEl>
                                              <p:pRg st="4" end="4"/>
                                            </p:txEl>
                                          </p:spTgt>
                                        </p:tgtEl>
                                        <p:attrNameLst>
                                          <p:attrName>style.visibility</p:attrName>
                                        </p:attrNameLst>
                                      </p:cBhvr>
                                      <p:to>
                                        <p:strVal val="visible"/>
                                      </p:to>
                                    </p:set>
                                    <p:anim calcmode="lin" valueType="num">
                                      <p:cBhvr>
                                        <p:cTn id="36"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27651">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2765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7651">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4"/>
                                            </p:cond>
                                          </p:stCondLst>
                                          <p:endCondLst>
                                            <p:cond evt="onStopAudio" delay="0">
                                              <p:tgtEl>
                                                <p:sldTgt/>
                                              </p:tgtEl>
                                            </p:cond>
                                          </p:endCondLst>
                                        </p:cTn>
                                        <p:tgtEl>
                                          <p:sndTgt r:embed="rId4" name="LASER.WAV"/>
                                        </p:tgtEl>
                                      </p:cMediaNode>
                                    </p:audio>
                                  </p:subTnLst>
                                </p:cTn>
                              </p:par>
                              <p:par>
                                <p:cTn id="40" presetID="15" presetClass="entr" presetSubtype="0" fill="hold" grpId="0" nodeType="withEffect">
                                  <p:stCondLst>
                                    <p:cond delay="0"/>
                                  </p:stCondLst>
                                  <p:childTnLst>
                                    <p:set>
                                      <p:cBhvr>
                                        <p:cTn id="41" dur="1" fill="hold">
                                          <p:stCondLst>
                                            <p:cond delay="0"/>
                                          </p:stCondLst>
                                        </p:cTn>
                                        <p:tgtEl>
                                          <p:spTgt spid="27651">
                                            <p:txEl>
                                              <p:pRg st="5" end="5"/>
                                            </p:txEl>
                                          </p:spTgt>
                                        </p:tgtEl>
                                        <p:attrNameLst>
                                          <p:attrName>style.visibility</p:attrName>
                                        </p:attrNameLst>
                                      </p:cBhvr>
                                      <p:to>
                                        <p:strVal val="visible"/>
                                      </p:to>
                                    </p:set>
                                    <p:anim calcmode="lin" valueType="num">
                                      <p:cBhvr>
                                        <p:cTn id="42" dur="10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27651">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2765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7651">
                                            <p:txEl>
                                              <p:pRg st="5" end="5"/>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0"/>
                                            </p:cond>
                                          </p:stCondLst>
                                          <p:endCondLst>
                                            <p:cond evt="onStopAudio" delay="0">
                                              <p:tgtEl>
                                                <p:sldTgt/>
                                              </p:tgtEl>
                                            </p:cond>
                                          </p:endCondLst>
                                        </p:cTn>
                                        <p:tgtEl>
                                          <p:sndTgt r:embed="rId4" name="LASER.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7652"/>
                                        </p:tgtEl>
                                        <p:attrNameLst>
                                          <p:attrName>style.visibility</p:attrName>
                                        </p:attrNameLst>
                                      </p:cBhvr>
                                      <p:to>
                                        <p:strVal val="visible"/>
                                      </p:to>
                                    </p:set>
                                    <p:anim calcmode="lin" valueType="num">
                                      <p:cBhvr additive="base">
                                        <p:cTn id="50" dur="500" fill="hold"/>
                                        <p:tgtEl>
                                          <p:spTgt spid="27652"/>
                                        </p:tgtEl>
                                        <p:attrNameLst>
                                          <p:attrName>ppt_x</p:attrName>
                                        </p:attrNameLst>
                                      </p:cBhvr>
                                      <p:tavLst>
                                        <p:tav tm="0">
                                          <p:val>
                                            <p:strVal val="0-#ppt_w/2"/>
                                          </p:val>
                                        </p:tav>
                                        <p:tav tm="100000">
                                          <p:val>
                                            <p:strVal val="#ppt_x"/>
                                          </p:val>
                                        </p:tav>
                                      </p:tavLst>
                                    </p:anim>
                                    <p:anim calcmode="lin" valueType="num">
                                      <p:cBhvr additive="base">
                                        <p:cTn id="51" dur="500" fill="hold"/>
                                        <p:tgtEl>
                                          <p:spTgt spid="276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Carnivores</a:t>
            </a:r>
          </a:p>
        </p:txBody>
      </p:sp>
      <p:sp>
        <p:nvSpPr>
          <p:cNvPr id="28675" name="Rectangle 3"/>
          <p:cNvSpPr>
            <a:spLocks noGrp="1" noChangeArrowheads="1"/>
          </p:cNvSpPr>
          <p:nvPr>
            <p:ph sz="quarter" idx="1"/>
          </p:nvPr>
        </p:nvSpPr>
        <p:spPr/>
        <p:txBody>
          <a:bodyPr>
            <a:normAutofit/>
          </a:bodyPr>
          <a:lstStyle/>
          <a:p>
            <a:r>
              <a:rPr lang="en-US" sz="4000" b="1" dirty="0">
                <a:solidFill>
                  <a:srgbClr val="FFC000"/>
                </a:solidFill>
              </a:rPr>
              <a:t>Animals who only eat other animals such as:</a:t>
            </a:r>
          </a:p>
          <a:p>
            <a:pPr lvl="1"/>
            <a:r>
              <a:rPr lang="en-US" sz="3600" b="1" dirty="0">
                <a:solidFill>
                  <a:srgbClr val="002060"/>
                </a:solidFill>
              </a:rPr>
              <a:t>tigers</a:t>
            </a:r>
          </a:p>
          <a:p>
            <a:pPr lvl="1"/>
            <a:r>
              <a:rPr lang="en-US" sz="3600" b="1" dirty="0">
                <a:solidFill>
                  <a:srgbClr val="002060"/>
                </a:solidFill>
              </a:rPr>
              <a:t>lions</a:t>
            </a:r>
          </a:p>
          <a:p>
            <a:pPr lvl="1"/>
            <a:r>
              <a:rPr lang="en-US" sz="3600" b="1" dirty="0">
                <a:solidFill>
                  <a:srgbClr val="002060"/>
                </a:solidFill>
              </a:rPr>
              <a:t>hawks</a:t>
            </a:r>
          </a:p>
          <a:p>
            <a:pPr lvl="1"/>
            <a:r>
              <a:rPr lang="en-US" sz="3600" b="1" dirty="0">
                <a:solidFill>
                  <a:srgbClr val="002060"/>
                </a:solidFill>
              </a:rPr>
              <a:t>wolves</a:t>
            </a:r>
          </a:p>
          <a:p>
            <a:pPr lvl="1"/>
            <a:r>
              <a:rPr lang="en-US" sz="3600" b="1" dirty="0">
                <a:solidFill>
                  <a:srgbClr val="002060"/>
                </a:solidFill>
              </a:rPr>
              <a:t>cougars</a:t>
            </a:r>
          </a:p>
        </p:txBody>
      </p:sp>
      <p:graphicFrame>
        <p:nvGraphicFramePr>
          <p:cNvPr id="28677" name="Object 5"/>
          <p:cNvGraphicFramePr>
            <a:graphicFrameLocks noChangeAspect="1"/>
          </p:cNvGraphicFramePr>
          <p:nvPr/>
        </p:nvGraphicFramePr>
        <p:xfrm>
          <a:off x="5029200" y="2819400"/>
          <a:ext cx="2822575" cy="3019425"/>
        </p:xfrm>
        <a:graphic>
          <a:graphicData uri="http://schemas.openxmlformats.org/presentationml/2006/ole">
            <p:oleObj spid="_x0000_s38944" name="Clip" r:id="rId6" imgW="1373979" imgH="1465080"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75" fill="hold"/>
                                        <p:tgtEl>
                                          <p:spTgt spid="28674"/>
                                        </p:tgtEl>
                                        <p:attrNameLst>
                                          <p:attrName>ppt_x</p:attrName>
                                        </p:attrNameLst>
                                      </p:cBhvr>
                                      <p:tavLst>
                                        <p:tav tm="0">
                                          <p:val>
                                            <p:strVal val="#ppt_x"/>
                                          </p:val>
                                        </p:tav>
                                        <p:tav tm="100000">
                                          <p:val>
                                            <p:strVal val="#ppt_x"/>
                                          </p:val>
                                        </p:tav>
                                      </p:tavLst>
                                    </p:anim>
                                    <p:anim calcmode="lin" valueType="num">
                                      <p:cBhvr additive="base">
                                        <p:cTn id="8" dur="75" fill="hold"/>
                                        <p:tgtEl>
                                          <p:spTgt spid="286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13" dur="500"/>
                                        <p:tgtEl>
                                          <p:spTgt spid="2867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par>
                                <p:cTn id="14" presetID="5" presetClass="entr" presetSubtype="10" fill="hold" grpId="0" nodeType="with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6" dur="500"/>
                                        <p:tgtEl>
                                          <p:spTgt spid="28675">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PROJCTOR.WAV"/>
                                        </p:tgtEl>
                                      </p:cMediaNode>
                                    </p:audio>
                                  </p:subTnLst>
                                </p:cTn>
                              </p:par>
                              <p:par>
                                <p:cTn id="17" presetID="5" presetClass="entr" presetSubtype="10"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9" dur="500"/>
                                        <p:tgtEl>
                                          <p:spTgt spid="28675">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PROJCTOR.WAV"/>
                                        </p:tgtEl>
                                      </p:cMediaNode>
                                    </p:audio>
                                  </p:subTnLst>
                                </p:cTn>
                              </p:par>
                              <p:par>
                                <p:cTn id="20" presetID="5" presetClass="entr" presetSubtype="10" fill="hold" grpId="0"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checkerboard(across)">
                                      <p:cBhvr>
                                        <p:cTn id="22" dur="500"/>
                                        <p:tgtEl>
                                          <p:spTgt spid="2867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PROJCTOR.WAV"/>
                                        </p:tgtEl>
                                      </p:cMediaNode>
                                    </p:audio>
                                  </p:subTnLst>
                                </p:cTn>
                              </p:par>
                              <p:par>
                                <p:cTn id="23" presetID="5" presetClass="entr" presetSubtype="10" fill="hold" grpId="0" nodeType="with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25" dur="500"/>
                                        <p:tgtEl>
                                          <p:spTgt spid="28675">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PROJCTOR.WAV"/>
                                        </p:tgtEl>
                                      </p:cMediaNode>
                                    </p:audio>
                                  </p:subTnLst>
                                </p:cTn>
                              </p:par>
                              <p:par>
                                <p:cTn id="26" presetID="5" presetClass="entr" presetSubtype="10" fill="hold" grpId="0" nodeType="withEffect">
                                  <p:stCondLst>
                                    <p:cond delay="0"/>
                                  </p:stCondLst>
                                  <p:childTnLst>
                                    <p:set>
                                      <p:cBhvr>
                                        <p:cTn id="27" dur="1" fill="hold">
                                          <p:stCondLst>
                                            <p:cond delay="0"/>
                                          </p:stCondLst>
                                        </p:cTn>
                                        <p:tgtEl>
                                          <p:spTgt spid="28675">
                                            <p:txEl>
                                              <p:pRg st="5" end="5"/>
                                            </p:txEl>
                                          </p:spTgt>
                                        </p:tgtEl>
                                        <p:attrNameLst>
                                          <p:attrName>style.visibility</p:attrName>
                                        </p:attrNameLst>
                                      </p:cBhvr>
                                      <p:to>
                                        <p:strVal val="visible"/>
                                      </p:to>
                                    </p:set>
                                    <p:animEffect transition="in" filter="checkerboard(across)">
                                      <p:cBhvr>
                                        <p:cTn id="28" dur="500"/>
                                        <p:tgtEl>
                                          <p:spTgt spid="28675">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PROJCTOR.WAV"/>
                                        </p:tgtEl>
                                      </p:cMediaNode>
                                    </p:audio>
                                  </p:sub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28677"/>
                                        </p:tgtEl>
                                        <p:attrNameLst>
                                          <p:attrName>style.visibility</p:attrName>
                                        </p:attrNameLst>
                                      </p:cBhvr>
                                      <p:to>
                                        <p:strVal val="visible"/>
                                      </p:to>
                                    </p:set>
                                    <p:anim calcmode="lin" valueType="num">
                                      <p:cBhvr>
                                        <p:cTn id="33" dur="500" fill="hold"/>
                                        <p:tgtEl>
                                          <p:spTgt spid="28677"/>
                                        </p:tgtEl>
                                        <p:attrNameLst>
                                          <p:attrName>ppt_w</p:attrName>
                                        </p:attrNameLst>
                                      </p:cBhvr>
                                      <p:tavLst>
                                        <p:tav tm="0">
                                          <p:val>
                                            <p:fltVal val="0"/>
                                          </p:val>
                                        </p:tav>
                                        <p:tav tm="100000">
                                          <p:val>
                                            <p:strVal val="#ppt_w"/>
                                          </p:val>
                                        </p:tav>
                                      </p:tavLst>
                                    </p:anim>
                                    <p:anim calcmode="lin" valueType="num">
                                      <p:cBhvr>
                                        <p:cTn id="34" dur="500" fill="hold"/>
                                        <p:tgtEl>
                                          <p:spTgt spid="28677"/>
                                        </p:tgtEl>
                                        <p:attrNameLst>
                                          <p:attrName>ppt_h</p:attrName>
                                        </p:attrNameLst>
                                      </p:cBhvr>
                                      <p:tavLst>
                                        <p:tav tm="0">
                                          <p:val>
                                            <p:fltVal val="0"/>
                                          </p:val>
                                        </p:tav>
                                        <p:tav tm="100000">
                                          <p:val>
                                            <p:strVal val="#ppt_h"/>
                                          </p:val>
                                        </p:tav>
                                      </p:tavLst>
                                    </p:anim>
                                    <p:anim calcmode="lin" valueType="num">
                                      <p:cBhvr>
                                        <p:cTn id="35" dur="500" fill="hold"/>
                                        <p:tgtEl>
                                          <p:spTgt spid="28677"/>
                                        </p:tgtEl>
                                        <p:attrNameLst>
                                          <p:attrName>ppt_x</p:attrName>
                                        </p:attrNameLst>
                                      </p:cBhvr>
                                      <p:tavLst>
                                        <p:tav tm="0">
                                          <p:val>
                                            <p:fltVal val="0.5"/>
                                          </p:val>
                                        </p:tav>
                                        <p:tav tm="100000">
                                          <p:val>
                                            <p:strVal val="#ppt_x"/>
                                          </p:val>
                                        </p:tav>
                                      </p:tavLst>
                                    </p:anim>
                                    <p:anim calcmode="lin" valueType="num">
                                      <p:cBhvr>
                                        <p:cTn id="36" dur="500" fill="hold"/>
                                        <p:tgtEl>
                                          <p:spTgt spid="2867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Omnivores</a:t>
            </a:r>
          </a:p>
        </p:txBody>
      </p:sp>
      <p:sp>
        <p:nvSpPr>
          <p:cNvPr id="29699" name="Rectangle 3"/>
          <p:cNvSpPr>
            <a:spLocks noGrp="1" noChangeArrowheads="1"/>
          </p:cNvSpPr>
          <p:nvPr>
            <p:ph sz="quarter" idx="1"/>
          </p:nvPr>
        </p:nvSpPr>
        <p:spPr/>
        <p:txBody>
          <a:bodyPr/>
          <a:lstStyle/>
          <a:p>
            <a:r>
              <a:rPr lang="en-US" sz="4000" b="1" dirty="0">
                <a:solidFill>
                  <a:srgbClr val="C00000"/>
                </a:solidFill>
              </a:rPr>
              <a:t>Animals who eat both plants and animals such as</a:t>
            </a:r>
            <a:r>
              <a:rPr lang="en-US" sz="4000" b="1" dirty="0">
                <a:solidFill>
                  <a:srgbClr val="3333CC"/>
                </a:solidFill>
              </a:rPr>
              <a:t>:</a:t>
            </a:r>
          </a:p>
          <a:p>
            <a:pPr lvl="1"/>
            <a:r>
              <a:rPr lang="en-US" sz="3600" b="1" dirty="0">
                <a:solidFill>
                  <a:srgbClr val="002060"/>
                </a:solidFill>
              </a:rPr>
              <a:t>humans</a:t>
            </a:r>
          </a:p>
          <a:p>
            <a:pPr lvl="1"/>
            <a:r>
              <a:rPr lang="en-US" sz="3600" b="1" dirty="0">
                <a:solidFill>
                  <a:srgbClr val="002060"/>
                </a:solidFill>
              </a:rPr>
              <a:t>bears</a:t>
            </a:r>
          </a:p>
          <a:p>
            <a:pPr lvl="1"/>
            <a:endParaRPr lang="en-US" sz="3600" b="1" dirty="0">
              <a:solidFill>
                <a:srgbClr val="3333CC"/>
              </a:solidFill>
            </a:endParaRPr>
          </a:p>
        </p:txBody>
      </p:sp>
      <p:graphicFrame>
        <p:nvGraphicFramePr>
          <p:cNvPr id="29700" name="Object 4"/>
          <p:cNvGraphicFramePr>
            <a:graphicFrameLocks noChangeAspect="1"/>
          </p:cNvGraphicFramePr>
          <p:nvPr/>
        </p:nvGraphicFramePr>
        <p:xfrm>
          <a:off x="4114800" y="2819400"/>
          <a:ext cx="3657600" cy="3430588"/>
        </p:xfrm>
        <a:graphic>
          <a:graphicData uri="http://schemas.openxmlformats.org/presentationml/2006/ole">
            <p:oleObj spid="_x0000_s39969" name="Clip" r:id="rId6" imgW="2771457" imgH="2598524" progId="">
              <p:embed/>
            </p:oleObj>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96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9698"/>
                                        </p:tgtEl>
                                        <p:attrNameLst>
                                          <p:attrName>ppt_x</p:attrName>
                                        </p:attrNameLst>
                                      </p:cBhvr>
                                      <p:tavLst>
                                        <p:tav tm="0">
                                          <p:val>
                                            <p:fltVal val="0.5"/>
                                          </p:val>
                                        </p:tav>
                                        <p:tav tm="100000">
                                          <p:val>
                                            <p:strVal val="#ppt_x"/>
                                          </p:val>
                                        </p:tav>
                                      </p:tavLst>
                                    </p:anim>
                                    <p:anim calcmode="lin" valueType="num">
                                      <p:cBhvr>
                                        <p:cTn id="10" dur="500" fill="hold"/>
                                        <p:tgtEl>
                                          <p:spTgt spid="29698"/>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 calcmode="lin" valueType="num">
                                      <p:cBhvr additive="base">
                                        <p:cTn id="15"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1" fill="hold" grpId="0" nodeType="with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additive="base">
                                        <p:cTn id="19"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2" presetClass="entr" presetSubtype="1" fill="hold" grpId="0" nodeType="with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 calcmode="lin" valueType="num">
                                      <p:cBhvr additive="base">
                                        <p:cTn id="2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29700"/>
                                        </p:tgtEl>
                                        <p:attrNameLst>
                                          <p:attrName>style.visibility</p:attrName>
                                        </p:attrNameLst>
                                      </p:cBhvr>
                                      <p:to>
                                        <p:strVal val="visible"/>
                                      </p:to>
                                    </p:set>
                                    <p:anim calcmode="lin" valueType="num">
                                      <p:cBhvr additive="base">
                                        <p:cTn id="29" dur="500" fill="hold"/>
                                        <p:tgtEl>
                                          <p:spTgt spid="29700"/>
                                        </p:tgtEl>
                                        <p:attrNameLst>
                                          <p:attrName>ppt_x</p:attrName>
                                        </p:attrNameLst>
                                      </p:cBhvr>
                                      <p:tavLst>
                                        <p:tav tm="0">
                                          <p:val>
                                            <p:strVal val="0-#ppt_w/2"/>
                                          </p:val>
                                        </p:tav>
                                        <p:tav tm="100000">
                                          <p:val>
                                            <p:strVal val="#ppt_x"/>
                                          </p:val>
                                        </p:tav>
                                      </p:tavLst>
                                    </p:anim>
                                    <p:anim calcmode="lin" valueType="num">
                                      <p:cBhvr additive="base">
                                        <p:cTn id="30" dur="500" fill="hold"/>
                                        <p:tgtEl>
                                          <p:spTgt spid="297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Grow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28600" y="609600"/>
            <a:ext cx="8915400" cy="1752600"/>
          </a:xfrm>
        </p:spPr>
        <p:txBody>
          <a:bodyPr>
            <a:normAutofit/>
          </a:bodyPr>
          <a:lstStyle/>
          <a:p>
            <a:r>
              <a:rPr lang="en-US" altLang="zh-TW" sz="2400" b="1">
                <a:solidFill>
                  <a:schemeClr val="bg1"/>
                </a:solidFill>
                <a:latin typeface="Chalkboard" pitchFamily="64" charset="0"/>
                <a:ea typeface="新細明體" pitchFamily="18" charset="-120"/>
              </a:rPr>
              <a:t>Fungi and bacteria play an important role in nature.</a:t>
            </a:r>
            <a:br>
              <a:rPr lang="en-US" altLang="zh-TW" sz="2400" b="1">
                <a:solidFill>
                  <a:schemeClr val="bg1"/>
                </a:solidFill>
                <a:latin typeface="Chalkboard" pitchFamily="64" charset="0"/>
                <a:ea typeface="新細明體" pitchFamily="18" charset="-120"/>
              </a:rPr>
            </a:br>
            <a:r>
              <a:rPr lang="en-US" altLang="zh-TW" sz="2400" b="1">
                <a:solidFill>
                  <a:schemeClr val="bg1"/>
                </a:solidFill>
                <a:latin typeface="Chalkboard" pitchFamily="64" charset="0"/>
                <a:ea typeface="新細明體" pitchFamily="18" charset="-120"/>
              </a:rPr>
              <a:t> They break down the unused dead material and turn them into nutrients in the soil, which plants use to grow. </a:t>
            </a:r>
            <a:br>
              <a:rPr lang="en-US" altLang="zh-TW" sz="2400" b="1">
                <a:solidFill>
                  <a:schemeClr val="bg1"/>
                </a:solidFill>
                <a:latin typeface="Chalkboard" pitchFamily="64" charset="0"/>
                <a:ea typeface="新細明體" pitchFamily="18" charset="-120"/>
              </a:rPr>
            </a:br>
            <a:r>
              <a:rPr lang="en-US" altLang="zh-TW" sz="2400" b="1">
                <a:solidFill>
                  <a:schemeClr val="bg1"/>
                </a:solidFill>
                <a:latin typeface="Chalkboard" pitchFamily="64" charset="0"/>
                <a:ea typeface="新細明體" pitchFamily="18" charset="-120"/>
              </a:rPr>
              <a:t>They are an important part of the food chain.</a:t>
            </a:r>
            <a:r>
              <a:rPr lang="en-US" altLang="zh-TW" sz="2100" b="1">
                <a:solidFill>
                  <a:schemeClr val="bg1"/>
                </a:solidFill>
                <a:latin typeface="Times" pitchFamily="64" charset="0"/>
                <a:ea typeface="新細明體" pitchFamily="18" charset="-120"/>
              </a:rPr>
              <a:t> </a:t>
            </a:r>
          </a:p>
        </p:txBody>
      </p:sp>
      <p:pic>
        <p:nvPicPr>
          <p:cNvPr id="58371" name="Picture 3" descr="decomposers"/>
          <p:cNvPicPr>
            <a:picLocks noChangeAspect="1" noChangeArrowheads="1"/>
          </p:cNvPicPr>
          <p:nvPr/>
        </p:nvPicPr>
        <p:blipFill>
          <a:blip r:embed="rId2"/>
          <a:srcRect/>
          <a:stretch>
            <a:fillRect/>
          </a:stretch>
        </p:blipFill>
        <p:spPr bwMode="auto">
          <a:xfrm>
            <a:off x="1295400" y="1295400"/>
            <a:ext cx="6629400" cy="396240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3119438" y="2838450"/>
            <a:ext cx="9144000" cy="0"/>
          </a:xfrm>
          <a:prstGeom prst="rect">
            <a:avLst/>
          </a:prstGeom>
          <a:noFill/>
          <a:ln w="9525">
            <a:noFill/>
            <a:miter lim="800000"/>
            <a:headEnd/>
            <a:tailEnd/>
          </a:ln>
          <a:effectLst/>
        </p:spPr>
        <p:txBody>
          <a:bodyPr>
            <a:spAutoFit/>
          </a:bodyPr>
          <a:lstStyle/>
          <a:p>
            <a:endParaRPr lang="en-US"/>
          </a:p>
        </p:txBody>
      </p:sp>
      <p:pic>
        <p:nvPicPr>
          <p:cNvPr id="61442" name="Picture 2" descr="http://www.sheppardsoftware.com/content/animals/kidscorner/images/foodchain/simplechain.gif"/>
          <p:cNvPicPr>
            <a:picLocks noChangeAspect="1" noChangeArrowheads="1"/>
          </p:cNvPicPr>
          <p:nvPr/>
        </p:nvPicPr>
        <p:blipFill>
          <a:blip r:embed="rId2" r:link="rId3"/>
          <a:srcRect/>
          <a:stretch>
            <a:fillRect/>
          </a:stretch>
        </p:blipFill>
        <p:spPr bwMode="auto">
          <a:xfrm>
            <a:off x="1447800" y="1219200"/>
            <a:ext cx="6629400" cy="2343150"/>
          </a:xfrm>
          <a:prstGeom prst="rect">
            <a:avLst/>
          </a:prstGeom>
          <a:noFill/>
        </p:spPr>
      </p:pic>
      <p:sp>
        <p:nvSpPr>
          <p:cNvPr id="61444" name="Rectangle 4"/>
          <p:cNvSpPr>
            <a:spLocks noChangeArrowheads="1"/>
          </p:cNvSpPr>
          <p:nvPr/>
        </p:nvSpPr>
        <p:spPr bwMode="auto">
          <a:xfrm>
            <a:off x="1219200" y="3994150"/>
            <a:ext cx="7162800" cy="3231654"/>
          </a:xfrm>
          <a:prstGeom prst="rect">
            <a:avLst/>
          </a:prstGeom>
          <a:noFill/>
          <a:ln w="9525">
            <a:noFill/>
            <a:miter lim="800000"/>
            <a:headEnd/>
            <a:tailEnd/>
          </a:ln>
          <a:effectLst/>
        </p:spPr>
        <p:txBody>
          <a:bodyPr>
            <a:spAutoFit/>
          </a:bodyPr>
          <a:lstStyle/>
          <a:p>
            <a:r>
              <a:rPr lang="en-US" altLang="zh-TW" sz="4000" dirty="0" smtClean="0">
                <a:solidFill>
                  <a:srgbClr val="C00000"/>
                </a:solidFill>
                <a:ea typeface="新細明體" pitchFamily="18" charset="-120"/>
                <a:cs typeface="Arial" charset="0"/>
              </a:rPr>
              <a:t>Simple food chain could start with 1, which is eaten by rabbits. Then the rabbits are eaten by foxes. </a:t>
            </a:r>
            <a:endParaRPr lang="en-US" altLang="zh-TW" sz="4000" dirty="0" smtClean="0">
              <a:solidFill>
                <a:srgbClr val="C00000"/>
              </a:solidFill>
              <a:ea typeface="新細明體" pitchFamily="18" charset="-120"/>
              <a:cs typeface="Times New Roman" pitchFamily="18" charset="0"/>
            </a:endParaRPr>
          </a:p>
          <a:p>
            <a:pPr eaLnBrk="0" hangingPunct="0"/>
            <a:endParaRPr lang="zh-TW" altLang="en-US" sz="4400" b="0" dirty="0">
              <a:solidFill>
                <a:srgbClr val="C00000"/>
              </a:solidFill>
              <a:ea typeface="新細明體" pitchFamily="18" charset="-120"/>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838200" y="3203575"/>
            <a:ext cx="7696200" cy="762000"/>
          </a:xfrm>
          <a:prstGeom prst="rect">
            <a:avLst/>
          </a:prstGeom>
          <a:noFill/>
          <a:ln w="9525">
            <a:noFill/>
            <a:miter lim="800000"/>
            <a:headEnd/>
            <a:tailEnd/>
          </a:ln>
          <a:effectLst/>
        </p:spPr>
        <p:txBody>
          <a:bodyPr anchor="ctr">
            <a:spAutoFit/>
          </a:bodyPr>
          <a:lstStyle/>
          <a:p>
            <a:endParaRPr lang="zh-TW" altLang="en-US" sz="4400" b="0">
              <a:ea typeface="新細明體" pitchFamily="18" charset="-120"/>
            </a:endParaRPr>
          </a:p>
        </p:txBody>
      </p:sp>
      <p:sp>
        <p:nvSpPr>
          <p:cNvPr id="9221" name="Rectangle 5"/>
          <p:cNvSpPr>
            <a:spLocks noGrp="1" noChangeArrowheads="1"/>
          </p:cNvSpPr>
          <p:nvPr>
            <p:ph type="title" idx="4294967295"/>
          </p:nvPr>
        </p:nvSpPr>
        <p:spPr>
          <a:xfrm>
            <a:off x="0" y="704850"/>
            <a:ext cx="8229600" cy="1143000"/>
          </a:xfrm>
        </p:spPr>
        <p:txBody>
          <a:bodyPr/>
          <a:lstStyle/>
          <a:p>
            <a:r>
              <a:rPr lang="en-US" altLang="zh-TW" b="1">
                <a:solidFill>
                  <a:schemeClr val="bg1"/>
                </a:solidFill>
                <a:ea typeface="新細明體" pitchFamily="18" charset="-120"/>
                <a:cs typeface="Times New Roman" pitchFamily="18" charset="0"/>
              </a:rPr>
              <a:t>Bigger Food Chains</a:t>
            </a:r>
            <a:r>
              <a:rPr lang="en-US" altLang="zh-TW" b="1">
                <a:solidFill>
                  <a:srgbClr val="663399"/>
                </a:solidFill>
                <a:ea typeface="新細明體" pitchFamily="18" charset="-120"/>
                <a:cs typeface="Times New Roman" pitchFamily="18" charset="0"/>
              </a:rPr>
              <a:t> </a:t>
            </a:r>
            <a:endParaRPr lang="en-US" altLang="zh-TW">
              <a:ea typeface="新細明體" pitchFamily="18" charset="-120"/>
              <a:cs typeface="Times New Roman" pitchFamily="18" charset="0"/>
            </a:endParaRPr>
          </a:p>
        </p:txBody>
      </p:sp>
      <p:sp>
        <p:nvSpPr>
          <p:cNvPr id="9223" name="Rectangle 7"/>
          <p:cNvSpPr>
            <a:spLocks noChangeArrowheads="1"/>
          </p:cNvSpPr>
          <p:nvPr/>
        </p:nvSpPr>
        <p:spPr bwMode="auto">
          <a:xfrm>
            <a:off x="2428875" y="2938463"/>
            <a:ext cx="9144000" cy="0"/>
          </a:xfrm>
          <a:prstGeom prst="rect">
            <a:avLst/>
          </a:prstGeom>
          <a:noFill/>
          <a:ln w="9525">
            <a:noFill/>
            <a:miter lim="800000"/>
            <a:headEnd/>
            <a:tailEnd/>
          </a:ln>
          <a:effectLst/>
        </p:spPr>
        <p:txBody>
          <a:bodyPr>
            <a:spAutoFit/>
          </a:bodyPr>
          <a:lstStyle/>
          <a:p>
            <a:endParaRPr lang="en-US"/>
          </a:p>
        </p:txBody>
      </p:sp>
      <p:pic>
        <p:nvPicPr>
          <p:cNvPr id="9222" name="Picture 6" descr="http://www.sheppardsoftware.com/content/animals/kidscorner/images/foodchain/simplechain2.gif"/>
          <p:cNvPicPr>
            <a:picLocks noChangeAspect="1" noChangeArrowheads="1"/>
          </p:cNvPicPr>
          <p:nvPr/>
        </p:nvPicPr>
        <p:blipFill>
          <a:blip r:embed="rId2" r:link="rId3"/>
          <a:srcRect/>
          <a:stretch>
            <a:fillRect/>
          </a:stretch>
        </p:blipFill>
        <p:spPr bwMode="auto">
          <a:xfrm>
            <a:off x="609600" y="542925"/>
            <a:ext cx="7620000" cy="1514475"/>
          </a:xfrm>
          <a:prstGeom prst="rect">
            <a:avLst/>
          </a:prstGeom>
          <a:noFill/>
        </p:spPr>
      </p:pic>
      <p:sp>
        <p:nvSpPr>
          <p:cNvPr id="9224" name="Rectangle 8"/>
          <p:cNvSpPr>
            <a:spLocks noChangeArrowheads="1"/>
          </p:cNvSpPr>
          <p:nvPr/>
        </p:nvSpPr>
        <p:spPr bwMode="auto">
          <a:xfrm>
            <a:off x="0" y="2438400"/>
            <a:ext cx="8458200" cy="4524315"/>
          </a:xfrm>
          <a:prstGeom prst="rect">
            <a:avLst/>
          </a:prstGeom>
          <a:noFill/>
          <a:ln w="9525">
            <a:noFill/>
            <a:miter lim="800000"/>
            <a:headEnd/>
            <a:tailEnd/>
          </a:ln>
          <a:effectLst/>
        </p:spPr>
        <p:txBody>
          <a:bodyPr wrap="square">
            <a:spAutoFit/>
          </a:bodyPr>
          <a:lstStyle/>
          <a:p>
            <a:r>
              <a:rPr lang="en-US" altLang="zh-TW" sz="3200" b="0" dirty="0">
                <a:solidFill>
                  <a:srgbClr val="C00000"/>
                </a:solidFill>
                <a:ea typeface="新細明體" pitchFamily="18" charset="-120"/>
                <a:cs typeface="Times New Roman" pitchFamily="18" charset="0"/>
              </a:rPr>
              <a:t>Here's</a:t>
            </a:r>
            <a:r>
              <a:rPr lang="en-US" altLang="zh-TW" sz="3200" b="0" dirty="0">
                <a:solidFill>
                  <a:schemeClr val="bg1"/>
                </a:solidFill>
                <a:ea typeface="新細明體" pitchFamily="18" charset="-120"/>
                <a:cs typeface="Times New Roman" pitchFamily="18" charset="0"/>
              </a:rPr>
              <a:t> </a:t>
            </a:r>
            <a:r>
              <a:rPr lang="en-US" altLang="zh-TW" sz="3200" b="0" dirty="0">
                <a:solidFill>
                  <a:srgbClr val="C00000"/>
                </a:solidFill>
                <a:ea typeface="新細明體" pitchFamily="18" charset="-120"/>
                <a:cs typeface="Times New Roman" pitchFamily="18" charset="0"/>
              </a:rPr>
              <a:t>another food chain, with a few more animals. </a:t>
            </a:r>
          </a:p>
          <a:p>
            <a:r>
              <a:rPr lang="en-US" altLang="zh-TW" sz="3200" b="0" dirty="0">
                <a:solidFill>
                  <a:srgbClr val="C00000"/>
                </a:solidFill>
                <a:ea typeface="新細明體" pitchFamily="18" charset="-120"/>
                <a:cs typeface="Times New Roman" pitchFamily="18" charset="0"/>
              </a:rPr>
              <a:t>It starts with acorns, which are eaten by mice. </a:t>
            </a:r>
          </a:p>
          <a:p>
            <a:r>
              <a:rPr lang="en-US" altLang="zh-TW" sz="3200" b="0" dirty="0">
                <a:solidFill>
                  <a:srgbClr val="C00000"/>
                </a:solidFill>
                <a:ea typeface="新細明體" pitchFamily="18" charset="-120"/>
                <a:cs typeface="Times New Roman" pitchFamily="18" charset="0"/>
              </a:rPr>
              <a:t>The mice are eaten by snakes, and then finally the snakes are eaten by hawks. </a:t>
            </a:r>
          </a:p>
          <a:p>
            <a:r>
              <a:rPr lang="en-US" altLang="zh-TW" sz="3200" b="0" dirty="0">
                <a:solidFill>
                  <a:srgbClr val="C00000"/>
                </a:solidFill>
                <a:ea typeface="新細明體" pitchFamily="18" charset="-120"/>
                <a:cs typeface="Times New Roman" pitchFamily="18" charset="0"/>
              </a:rPr>
              <a:t>At each link in the chain, energy is being transferred from one animal to another. </a:t>
            </a:r>
          </a:p>
          <a:p>
            <a:pPr eaLnBrk="0" hangingPunct="0"/>
            <a:endParaRPr lang="en-US" altLang="zh-TW" sz="3200" b="0" dirty="0">
              <a:solidFill>
                <a:schemeClr val="bg1"/>
              </a:solidFill>
              <a:ea typeface="新細明體" pitchFamily="18" charset="-12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533400"/>
            <a:ext cx="6172200" cy="1295400"/>
          </a:xfrm>
        </p:spPr>
        <p:txBody>
          <a:bodyPr/>
          <a:lstStyle/>
          <a:p>
            <a:r>
              <a:rPr dirty="0" smtClean="0">
                <a:solidFill>
                  <a:srgbClr val="00B0F0"/>
                </a:solidFill>
              </a:rPr>
              <a:t>TYPES OF FOOD CHAIN</a:t>
            </a:r>
            <a:endParaRPr lang="en-US" dirty="0">
              <a:solidFill>
                <a:srgbClr val="00B0F0"/>
              </a:solidFill>
            </a:endParaRPr>
          </a:p>
        </p:txBody>
      </p:sp>
      <p:sp>
        <p:nvSpPr>
          <p:cNvPr id="5" name="Text Placeholder 4"/>
          <p:cNvSpPr>
            <a:spLocks noGrp="1"/>
          </p:cNvSpPr>
          <p:nvPr>
            <p:ph type="body" idx="1"/>
          </p:nvPr>
        </p:nvSpPr>
        <p:spPr>
          <a:xfrm>
            <a:off x="1752600" y="1981200"/>
            <a:ext cx="7467600" cy="3276600"/>
          </a:xfrm>
        </p:spPr>
        <p:txBody>
          <a:bodyPr>
            <a:noAutofit/>
          </a:bodyPr>
          <a:lstStyle/>
          <a:p>
            <a:pPr>
              <a:buFont typeface="Wingdings" pitchFamily="2" charset="2"/>
              <a:buChar char="q"/>
            </a:pPr>
            <a:r>
              <a:rPr lang="en-US" sz="3600" dirty="0" smtClean="0">
                <a:solidFill>
                  <a:srgbClr val="002060"/>
                </a:solidFill>
              </a:rPr>
              <a:t>GRAZING FOOD CHAIN</a:t>
            </a:r>
          </a:p>
          <a:p>
            <a:pPr>
              <a:buFont typeface="Wingdings" pitchFamily="2" charset="2"/>
              <a:buChar char="q"/>
            </a:pPr>
            <a:r>
              <a:rPr lang="en-US" sz="3600" dirty="0" smtClean="0">
                <a:solidFill>
                  <a:srgbClr val="002060"/>
                </a:solidFill>
              </a:rPr>
              <a:t>PARASITIC FOOD CHAIN</a:t>
            </a:r>
          </a:p>
          <a:p>
            <a:pPr>
              <a:buFont typeface="Wingdings" pitchFamily="2" charset="2"/>
              <a:buChar char="q"/>
            </a:pPr>
            <a:r>
              <a:rPr lang="en-US" sz="3600" dirty="0" smtClean="0">
                <a:solidFill>
                  <a:srgbClr val="002060"/>
                </a:solidFill>
              </a:rPr>
              <a:t>DETRITUS FOOD CHAIN</a:t>
            </a:r>
            <a:endParaRPr lang="en-US" sz="3600"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GRAZING FOOD CHAIN</a:t>
            </a:r>
            <a:endParaRPr lang="en-US" dirty="0">
              <a:solidFill>
                <a:srgbClr val="002060"/>
              </a:solidFill>
            </a:endParaRPr>
          </a:p>
        </p:txBody>
      </p:sp>
      <p:sp>
        <p:nvSpPr>
          <p:cNvPr id="3" name="Content Placeholder 2"/>
          <p:cNvSpPr>
            <a:spLocks noGrp="1"/>
          </p:cNvSpPr>
          <p:nvPr>
            <p:ph sz="quarter" idx="1"/>
          </p:nvPr>
        </p:nvSpPr>
        <p:spPr>
          <a:xfrm>
            <a:off x="457200" y="1935480"/>
            <a:ext cx="8229600" cy="2712720"/>
          </a:xfrm>
        </p:spPr>
        <p:txBody>
          <a:bodyPr>
            <a:normAutofit/>
          </a:bodyPr>
          <a:lstStyle/>
          <a:p>
            <a:r>
              <a:rPr lang="en-US" dirty="0" smtClean="0"/>
              <a:t>SUCH TYPE OF FOOD CHAIN STARTS FROM PRODUCER AND ENDS WITH HIGHER CONSUMER LEVEL.</a:t>
            </a:r>
          </a:p>
          <a:p>
            <a:r>
              <a:rPr lang="en-US" dirty="0" smtClean="0"/>
              <a:t>IN EVERY TROPHIC LEVEL THE SIZE OF ORGANISM INCREASES WHILE THEIR NUMBER DECREASES</a:t>
            </a:r>
          </a:p>
          <a:p>
            <a:pPr>
              <a:buNone/>
            </a:pPr>
            <a:endParaRPr lang="en-US" dirty="0" smtClean="0"/>
          </a:p>
          <a:p>
            <a:pPr>
              <a:buNone/>
            </a:pPr>
            <a:endParaRPr lang="en-US" dirty="0" smtClean="0"/>
          </a:p>
          <a:p>
            <a:pPr>
              <a:buNone/>
            </a:pP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304800" y="4876800"/>
            <a:ext cx="1447800" cy="1828800"/>
          </a:xfrm>
          <a:prstGeom prst="rect">
            <a:avLst/>
          </a:prstGeom>
          <a:noFill/>
          <a:ln w="9525">
            <a:noFill/>
            <a:miter lim="800000"/>
            <a:headEnd/>
            <a:tailEnd/>
          </a:ln>
          <a:effectLst/>
        </p:spPr>
      </p:pic>
      <p:pic>
        <p:nvPicPr>
          <p:cNvPr id="36868" name="Picture 4"/>
          <p:cNvPicPr>
            <a:picLocks noChangeAspect="1" noChangeArrowheads="1"/>
          </p:cNvPicPr>
          <p:nvPr/>
        </p:nvPicPr>
        <p:blipFill>
          <a:blip r:embed="rId3"/>
          <a:srcRect/>
          <a:stretch>
            <a:fillRect/>
          </a:stretch>
        </p:blipFill>
        <p:spPr bwMode="auto">
          <a:xfrm>
            <a:off x="2514600" y="4876800"/>
            <a:ext cx="1447800" cy="1828800"/>
          </a:xfrm>
          <a:prstGeom prst="rect">
            <a:avLst/>
          </a:prstGeom>
          <a:noFill/>
          <a:ln w="9525">
            <a:noFill/>
            <a:miter lim="800000"/>
            <a:headEnd/>
            <a:tailEnd/>
          </a:ln>
          <a:effectLst/>
        </p:spPr>
      </p:pic>
      <p:pic>
        <p:nvPicPr>
          <p:cNvPr id="7" name="Picture 6" descr="toad.jpg"/>
          <p:cNvPicPr>
            <a:picLocks noChangeAspect="1"/>
          </p:cNvPicPr>
          <p:nvPr/>
        </p:nvPicPr>
        <p:blipFill>
          <a:blip r:embed="rId4"/>
          <a:stretch>
            <a:fillRect/>
          </a:stretch>
        </p:blipFill>
        <p:spPr>
          <a:xfrm>
            <a:off x="4648200" y="4876800"/>
            <a:ext cx="1524001" cy="1819275"/>
          </a:xfrm>
          <a:prstGeom prst="rect">
            <a:avLst/>
          </a:prstGeom>
        </p:spPr>
      </p:pic>
      <p:pic>
        <p:nvPicPr>
          <p:cNvPr id="36869" name="Picture 5"/>
          <p:cNvPicPr>
            <a:picLocks noChangeAspect="1" noChangeArrowheads="1"/>
          </p:cNvPicPr>
          <p:nvPr/>
        </p:nvPicPr>
        <p:blipFill>
          <a:blip r:embed="rId5"/>
          <a:srcRect/>
          <a:stretch>
            <a:fillRect/>
          </a:stretch>
        </p:blipFill>
        <p:spPr bwMode="auto">
          <a:xfrm>
            <a:off x="6858000" y="4800600"/>
            <a:ext cx="1600200" cy="1905000"/>
          </a:xfrm>
          <a:prstGeom prst="rect">
            <a:avLst/>
          </a:prstGeom>
          <a:noFill/>
          <a:ln w="9525">
            <a:noFill/>
            <a:miter lim="800000"/>
            <a:headEnd/>
            <a:tailEnd/>
          </a:ln>
          <a:effectLst/>
        </p:spPr>
      </p:pic>
      <p:cxnSp>
        <p:nvCxnSpPr>
          <p:cNvPr id="10" name="Straight Arrow Connector 9"/>
          <p:cNvCxnSpPr/>
          <p:nvPr/>
        </p:nvCxnSpPr>
        <p:spPr>
          <a:xfrm>
            <a:off x="1828800" y="5715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6868" idx="3"/>
            <a:endCxn id="7" idx="1"/>
          </p:cNvCxnSpPr>
          <p:nvPr/>
        </p:nvCxnSpPr>
        <p:spPr>
          <a:xfrm flipV="1">
            <a:off x="3962400" y="5786438"/>
            <a:ext cx="68580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96000" y="5791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0" y="0"/>
          <a:ext cx="9144000" cy="6858000"/>
        </p:xfrm>
        <a:graphic>
          <a:graphicData uri="http://schemas.openxmlformats.org/presentationml/2006/ole">
            <p:oleObj spid="_x0000_s15714" name="Clip" r:id="rId3" imgW="3408630" imgH="2541760" progId="">
              <p:embed/>
            </p:oleObj>
          </a:graphicData>
        </a:graphic>
      </p:graphicFrame>
      <p:graphicFrame>
        <p:nvGraphicFramePr>
          <p:cNvPr id="32771" name="Object 3"/>
          <p:cNvGraphicFramePr>
            <a:graphicFrameLocks noChangeAspect="1"/>
          </p:cNvGraphicFramePr>
          <p:nvPr/>
        </p:nvGraphicFramePr>
        <p:xfrm>
          <a:off x="838200" y="5410200"/>
          <a:ext cx="874713" cy="895350"/>
        </p:xfrm>
        <a:graphic>
          <a:graphicData uri="http://schemas.openxmlformats.org/presentationml/2006/ole">
            <p:oleObj spid="_x0000_s15715" name="Clip" r:id="rId4" imgW="1617627" imgH="1659998" progId="">
              <p:embed/>
            </p:oleObj>
          </a:graphicData>
        </a:graphic>
      </p:graphicFrame>
      <p:graphicFrame>
        <p:nvGraphicFramePr>
          <p:cNvPr id="32772" name="Object 4"/>
          <p:cNvGraphicFramePr>
            <a:graphicFrameLocks noChangeAspect="1"/>
          </p:cNvGraphicFramePr>
          <p:nvPr/>
        </p:nvGraphicFramePr>
        <p:xfrm>
          <a:off x="1828800" y="5599113"/>
          <a:ext cx="990600" cy="698500"/>
        </p:xfrm>
        <a:graphic>
          <a:graphicData uri="http://schemas.openxmlformats.org/presentationml/2006/ole">
            <p:oleObj spid="_x0000_s15716" name="Clip" r:id="rId5" imgW="1320573" imgH="937532" progId="">
              <p:embed/>
            </p:oleObj>
          </a:graphicData>
        </a:graphic>
      </p:graphicFrame>
      <p:graphicFrame>
        <p:nvGraphicFramePr>
          <p:cNvPr id="32773" name="Object 5"/>
          <p:cNvGraphicFramePr>
            <a:graphicFrameLocks noChangeAspect="1"/>
          </p:cNvGraphicFramePr>
          <p:nvPr/>
        </p:nvGraphicFramePr>
        <p:xfrm>
          <a:off x="2819400" y="2667000"/>
          <a:ext cx="585788" cy="638175"/>
        </p:xfrm>
        <a:graphic>
          <a:graphicData uri="http://schemas.openxmlformats.org/presentationml/2006/ole">
            <p:oleObj spid="_x0000_s15717" name="Clip" r:id="rId6" imgW="1589964" imgH="1735313" progId="">
              <p:embed/>
            </p:oleObj>
          </a:graphicData>
        </a:graphic>
      </p:graphicFrame>
      <p:graphicFrame>
        <p:nvGraphicFramePr>
          <p:cNvPr id="32775" name="Object 7"/>
          <p:cNvGraphicFramePr>
            <a:graphicFrameLocks noChangeAspect="1"/>
          </p:cNvGraphicFramePr>
          <p:nvPr/>
        </p:nvGraphicFramePr>
        <p:xfrm>
          <a:off x="6477000" y="2362200"/>
          <a:ext cx="314325" cy="314325"/>
        </p:xfrm>
        <a:graphic>
          <a:graphicData uri="http://schemas.openxmlformats.org/presentationml/2006/ole">
            <p:oleObj spid="_x0000_s15718" name="Clip" r:id="rId7" imgW="314258" imgH="314258" progId="">
              <p:embed/>
            </p:oleObj>
          </a:graphicData>
        </a:graphic>
      </p:graphicFrame>
      <p:graphicFrame>
        <p:nvGraphicFramePr>
          <p:cNvPr id="32776" name="Object 8"/>
          <p:cNvGraphicFramePr>
            <a:graphicFrameLocks noChangeAspect="1"/>
          </p:cNvGraphicFramePr>
          <p:nvPr/>
        </p:nvGraphicFramePr>
        <p:xfrm>
          <a:off x="7848600" y="533400"/>
          <a:ext cx="676275" cy="685800"/>
        </p:xfrm>
        <a:graphic>
          <a:graphicData uri="http://schemas.openxmlformats.org/presentationml/2006/ole">
            <p:oleObj spid="_x0000_s15719" name="Clip" r:id="rId8" imgW="1330530" imgH="1354968" progId="">
              <p:embed/>
            </p:oleObj>
          </a:graphicData>
        </a:graphic>
      </p:graphicFrame>
      <p:graphicFrame>
        <p:nvGraphicFramePr>
          <p:cNvPr id="32777" name="Object 9"/>
          <p:cNvGraphicFramePr>
            <a:graphicFrameLocks noChangeAspect="1"/>
          </p:cNvGraphicFramePr>
          <p:nvPr/>
        </p:nvGraphicFramePr>
        <p:xfrm>
          <a:off x="838200" y="609600"/>
          <a:ext cx="1295400" cy="1019175"/>
        </p:xfrm>
        <a:graphic>
          <a:graphicData uri="http://schemas.openxmlformats.org/presentationml/2006/ole">
            <p:oleObj spid="_x0000_s15720" name="Clip" r:id="rId9" imgW="1297771" imgH="1016000" progId="">
              <p:embed/>
            </p:oleObj>
          </a:graphicData>
        </a:graphic>
      </p:graphicFrame>
      <p:graphicFrame>
        <p:nvGraphicFramePr>
          <p:cNvPr id="32778" name="Object 10"/>
          <p:cNvGraphicFramePr>
            <a:graphicFrameLocks noChangeAspect="1"/>
          </p:cNvGraphicFramePr>
          <p:nvPr/>
        </p:nvGraphicFramePr>
        <p:xfrm>
          <a:off x="7772400" y="4953000"/>
          <a:ext cx="781050" cy="566738"/>
        </p:xfrm>
        <a:graphic>
          <a:graphicData uri="http://schemas.openxmlformats.org/presentationml/2006/ole">
            <p:oleObj spid="_x0000_s15721" name="Clip" r:id="rId10" imgW="1306286" imgH="960223" progId="">
              <p:embed/>
            </p:oleObj>
          </a:graphicData>
        </a:graphic>
      </p:graphicFrame>
      <p:graphicFrame>
        <p:nvGraphicFramePr>
          <p:cNvPr id="32779" name="Object 11"/>
          <p:cNvGraphicFramePr>
            <a:graphicFrameLocks noChangeAspect="1"/>
          </p:cNvGraphicFramePr>
          <p:nvPr/>
        </p:nvGraphicFramePr>
        <p:xfrm>
          <a:off x="4038600" y="3352800"/>
          <a:ext cx="685800" cy="557213"/>
        </p:xfrm>
        <a:graphic>
          <a:graphicData uri="http://schemas.openxmlformats.org/presentationml/2006/ole">
            <p:oleObj spid="_x0000_s15722" name="Clip" r:id="rId11" imgW="3201532" imgH="2601740" progId="">
              <p:embed/>
            </p:oleObj>
          </a:graphicData>
        </a:graphic>
      </p:graphicFrame>
      <p:graphicFrame>
        <p:nvGraphicFramePr>
          <p:cNvPr id="32781" name="Rectangle 13"/>
          <p:cNvGraphicFramePr>
            <a:graphicFrameLocks/>
          </p:cNvGraphicFramePr>
          <p:nvPr>
            <p:extLst>
              <p:ext uri="{D42A27DB-BD31-4B8C-83A1-F6EECF244321}">
                <p14:modId xmlns:p14="http://schemas.microsoft.com/office/powerpoint/2010/main" xmlns="" val="3832964393"/>
              </p:ext>
            </p:extLst>
          </p:nvPr>
        </p:nvGraphicFramePr>
        <p:xfrm>
          <a:off x="1524000" y="1397000"/>
          <a:ext cx="6096000" cy="4064000"/>
        </p:xfrm>
        <a:graphic>
          <a:graphicData uri="http://schemas.openxmlformats.org/presentationml/2006/ole">
            <p:oleObj spid="_x0000_s15723" name="Clip" r:id="rId12" imgW="0" imgH="0" progId="">
              <p:embed/>
            </p:oleObj>
          </a:graphicData>
        </a:graphic>
      </p:graphicFrame>
      <p:graphicFrame>
        <p:nvGraphicFramePr>
          <p:cNvPr id="32782" name="Object 14"/>
          <p:cNvGraphicFramePr>
            <a:graphicFrameLocks noChangeAspect="1"/>
          </p:cNvGraphicFramePr>
          <p:nvPr/>
        </p:nvGraphicFramePr>
        <p:xfrm>
          <a:off x="914400" y="4191000"/>
          <a:ext cx="1066800" cy="762000"/>
        </p:xfrm>
        <a:graphic>
          <a:graphicData uri="http://schemas.openxmlformats.org/presentationml/2006/ole">
            <p:oleObj spid="_x0000_s15724" name="Clip" r:id="rId13" imgW="2137750" imgH="1517587" progId="">
              <p:embed/>
            </p:oleObj>
          </a:graphicData>
        </a:graphic>
      </p:graphicFrame>
      <p:sp>
        <p:nvSpPr>
          <p:cNvPr id="13" name="Title 12"/>
          <p:cNvSpPr>
            <a:spLocks noGrp="1"/>
          </p:cNvSpPr>
          <p:nvPr>
            <p:ph type="title"/>
          </p:nvPr>
        </p:nvSpPr>
        <p:spPr>
          <a:xfrm>
            <a:off x="533400" y="228600"/>
            <a:ext cx="7769352" cy="1752600"/>
          </a:xfrm>
        </p:spPr>
        <p:txBody>
          <a:bodyPr>
            <a:noAutofit/>
          </a:bodyPr>
          <a:lstStyle/>
          <a:p>
            <a:r>
              <a:rPr sz="5400" smtClean="0">
                <a:solidFill>
                  <a:srgbClr val="FF0000"/>
                </a:solidFill>
              </a:rPr>
              <a:t>THE FOOD </a:t>
            </a:r>
            <a:r>
              <a:rPr sz="5400" smtClean="0">
                <a:solidFill>
                  <a:srgbClr val="002060"/>
                </a:solidFill>
              </a:rPr>
              <a:t>CHAIN</a:t>
            </a:r>
            <a:r>
              <a:rPr sz="5400" smtClean="0">
                <a:solidFill>
                  <a:srgbClr val="FF0000"/>
                </a:solidFill>
              </a:rPr>
              <a:t> &amp; </a:t>
            </a:r>
            <a:br>
              <a:rPr sz="5400" smtClean="0">
                <a:solidFill>
                  <a:srgbClr val="FF0000"/>
                </a:solidFill>
              </a:rPr>
            </a:br>
            <a:r>
              <a:rPr sz="5400" smtClean="0">
                <a:solidFill>
                  <a:srgbClr val="FF0000"/>
                </a:solidFill>
              </a:rPr>
              <a:t>FOOD </a:t>
            </a:r>
            <a:r>
              <a:rPr sz="5400" smtClean="0">
                <a:solidFill>
                  <a:srgbClr val="002060"/>
                </a:solidFill>
              </a:rPr>
              <a:t>WEB</a:t>
            </a:r>
            <a:endParaRPr lang="en-US" sz="5400"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additive="base">
                                        <p:cTn id="13" dur="500" fill="hold"/>
                                        <p:tgtEl>
                                          <p:spTgt spid="32772"/>
                                        </p:tgtEl>
                                        <p:attrNameLst>
                                          <p:attrName>ppt_x</p:attrName>
                                        </p:attrNameLst>
                                      </p:cBhvr>
                                      <p:tavLst>
                                        <p:tav tm="0">
                                          <p:val>
                                            <p:strVal val="1+#ppt_w/2"/>
                                          </p:val>
                                        </p:tav>
                                        <p:tav tm="100000">
                                          <p:val>
                                            <p:strVal val="#ppt_x"/>
                                          </p:val>
                                        </p:tav>
                                      </p:tavLst>
                                    </p:anim>
                                    <p:anim calcmode="lin" valueType="num">
                                      <p:cBhvr additive="base">
                                        <p:cTn id="14"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500" fill="hold"/>
                                        <p:tgtEl>
                                          <p:spTgt spid="32773"/>
                                        </p:tgtEl>
                                        <p:attrNameLst>
                                          <p:attrName>ppt_w</p:attrName>
                                        </p:attrNameLst>
                                      </p:cBhvr>
                                      <p:tavLst>
                                        <p:tav tm="0">
                                          <p:val>
                                            <p:fltVal val="0"/>
                                          </p:val>
                                        </p:tav>
                                        <p:tav tm="100000">
                                          <p:val>
                                            <p:strVal val="#ppt_w"/>
                                          </p:val>
                                        </p:tav>
                                      </p:tavLst>
                                    </p:anim>
                                    <p:anim calcmode="lin" valueType="num">
                                      <p:cBhvr>
                                        <p:cTn id="20" dur="500" fill="hold"/>
                                        <p:tgtEl>
                                          <p:spTgt spid="3277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2775"/>
                                        </p:tgtEl>
                                        <p:attrNameLst>
                                          <p:attrName>style.visibility</p:attrName>
                                        </p:attrNameLst>
                                      </p:cBhvr>
                                      <p:to>
                                        <p:strVal val="visible"/>
                                      </p:to>
                                    </p:set>
                                    <p:anim calcmode="lin" valueType="num">
                                      <p:cBhvr additive="base">
                                        <p:cTn id="25" dur="500" fill="hold"/>
                                        <p:tgtEl>
                                          <p:spTgt spid="32775"/>
                                        </p:tgtEl>
                                        <p:attrNameLst>
                                          <p:attrName>ppt_x</p:attrName>
                                        </p:attrNameLst>
                                      </p:cBhvr>
                                      <p:tavLst>
                                        <p:tav tm="0">
                                          <p:val>
                                            <p:strVal val="1+#ppt_w/2"/>
                                          </p:val>
                                        </p:tav>
                                        <p:tav tm="100000">
                                          <p:val>
                                            <p:strVal val="#ppt_x"/>
                                          </p:val>
                                        </p:tav>
                                      </p:tavLst>
                                    </p:anim>
                                    <p:anim calcmode="lin" valueType="num">
                                      <p:cBhvr additive="base">
                                        <p:cTn id="26"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2776"/>
                                        </p:tgtEl>
                                        <p:attrNameLst>
                                          <p:attrName>style.visibility</p:attrName>
                                        </p:attrNameLst>
                                      </p:cBhvr>
                                      <p:to>
                                        <p:strVal val="visible"/>
                                      </p:to>
                                    </p:set>
                                    <p:anim calcmode="lin" valueType="num">
                                      <p:cBhvr additive="base">
                                        <p:cTn id="31" dur="500" fill="hold"/>
                                        <p:tgtEl>
                                          <p:spTgt spid="32776"/>
                                        </p:tgtEl>
                                        <p:attrNameLst>
                                          <p:attrName>ppt_x</p:attrName>
                                        </p:attrNameLst>
                                      </p:cBhvr>
                                      <p:tavLst>
                                        <p:tav tm="0">
                                          <p:val>
                                            <p:strVal val="1+#ppt_w/2"/>
                                          </p:val>
                                        </p:tav>
                                        <p:tav tm="100000">
                                          <p:val>
                                            <p:strVal val="#ppt_x"/>
                                          </p:val>
                                        </p:tav>
                                      </p:tavLst>
                                    </p:anim>
                                    <p:anim calcmode="lin" valueType="num">
                                      <p:cBhvr additive="base">
                                        <p:cTn id="32" dur="500" fill="hold"/>
                                        <p:tgtEl>
                                          <p:spTgt spid="3277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32777"/>
                                        </p:tgtEl>
                                        <p:attrNameLst>
                                          <p:attrName>style.visibility</p:attrName>
                                        </p:attrNameLst>
                                      </p:cBhvr>
                                      <p:to>
                                        <p:strVal val="visible"/>
                                      </p:to>
                                    </p:set>
                                    <p:anim calcmode="lin" valueType="num">
                                      <p:cBhvr additive="base">
                                        <p:cTn id="37" dur="500" fill="hold"/>
                                        <p:tgtEl>
                                          <p:spTgt spid="32777"/>
                                        </p:tgtEl>
                                        <p:attrNameLst>
                                          <p:attrName>ppt_x</p:attrName>
                                        </p:attrNameLst>
                                      </p:cBhvr>
                                      <p:tavLst>
                                        <p:tav tm="0">
                                          <p:val>
                                            <p:strVal val="0-#ppt_w/2"/>
                                          </p:val>
                                        </p:tav>
                                        <p:tav tm="100000">
                                          <p:val>
                                            <p:strVal val="#ppt_x"/>
                                          </p:val>
                                        </p:tav>
                                      </p:tavLst>
                                    </p:anim>
                                    <p:anim calcmode="lin" valueType="num">
                                      <p:cBhvr additive="base">
                                        <p:cTn id="38" dur="500" fill="hold"/>
                                        <p:tgtEl>
                                          <p:spTgt spid="3277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2778"/>
                                        </p:tgtEl>
                                        <p:attrNameLst>
                                          <p:attrName>style.visibility</p:attrName>
                                        </p:attrNameLst>
                                      </p:cBhvr>
                                      <p:to>
                                        <p:strVal val="visible"/>
                                      </p:to>
                                    </p:set>
                                    <p:anim calcmode="lin" valueType="num">
                                      <p:cBhvr additive="base">
                                        <p:cTn id="43" dur="500" fill="hold"/>
                                        <p:tgtEl>
                                          <p:spTgt spid="32778"/>
                                        </p:tgtEl>
                                        <p:attrNameLst>
                                          <p:attrName>ppt_x</p:attrName>
                                        </p:attrNameLst>
                                      </p:cBhvr>
                                      <p:tavLst>
                                        <p:tav tm="0">
                                          <p:val>
                                            <p:strVal val="1+#ppt_w/2"/>
                                          </p:val>
                                        </p:tav>
                                        <p:tav tm="100000">
                                          <p:val>
                                            <p:strVal val="#ppt_x"/>
                                          </p:val>
                                        </p:tav>
                                      </p:tavLst>
                                    </p:anim>
                                    <p:anim calcmode="lin" valueType="num">
                                      <p:cBhvr additive="base">
                                        <p:cTn id="44"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2782"/>
                                        </p:tgtEl>
                                        <p:attrNameLst>
                                          <p:attrName>style.visibility</p:attrName>
                                        </p:attrNameLst>
                                      </p:cBhvr>
                                      <p:to>
                                        <p:strVal val="visible"/>
                                      </p:to>
                                    </p:set>
                                    <p:animEffect transition="in" filter="blinds(horizontal)">
                                      <p:cBhvr>
                                        <p:cTn id="49" dur="500"/>
                                        <p:tgtEl>
                                          <p:spTgt spid="32782"/>
                                        </p:tgtEl>
                                      </p:cBhvr>
                                    </p:animEffect>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0" fill="hold"/>
                                        <p:tgtEl>
                                          <p:spTgt spid="13"/>
                                        </p:tgtEl>
                                        <p:attrNameLst>
                                          <p:attrName>ppt_x</p:attrName>
                                        </p:attrNameLst>
                                      </p:cBhvr>
                                      <p:tavLst>
                                        <p:tav tm="0">
                                          <p:val>
                                            <p:strVal val="#ppt_x"/>
                                          </p:val>
                                        </p:tav>
                                        <p:tav tm="100000">
                                          <p:val>
                                            <p:strVal val="#ppt_x"/>
                                          </p:val>
                                        </p:tav>
                                      </p:tavLst>
                                    </p:anim>
                                    <p:anim calcmode="lin" valueType="num">
                                      <p:cBhvr additive="base">
                                        <p:cTn id="55"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PARASITIC FOOD CHAIN</a:t>
            </a:r>
            <a:endParaRPr lang="en-US" dirty="0">
              <a:solidFill>
                <a:srgbClr val="FFC000"/>
              </a:solidFill>
            </a:endParaRPr>
          </a:p>
        </p:txBody>
      </p:sp>
      <p:sp>
        <p:nvSpPr>
          <p:cNvPr id="3" name="Content Placeholder 2"/>
          <p:cNvSpPr>
            <a:spLocks noGrp="1"/>
          </p:cNvSpPr>
          <p:nvPr>
            <p:ph sz="quarter" idx="1"/>
          </p:nvPr>
        </p:nvSpPr>
        <p:spPr>
          <a:xfrm>
            <a:off x="457200" y="1935480"/>
            <a:ext cx="8229600" cy="1798320"/>
          </a:xfrm>
        </p:spPr>
        <p:txBody>
          <a:bodyPr/>
          <a:lstStyle/>
          <a:p>
            <a:pPr>
              <a:buFont typeface="Wingdings" pitchFamily="2" charset="2"/>
              <a:buChar char="q"/>
            </a:pPr>
            <a:r>
              <a:rPr lang="en-US" dirty="0" smtClean="0"/>
              <a:t>THIS TYPE OF FOOD CHAIN STARTS FROM BIG HOSTS AND ENDS WITH THE PARASITIC ORGANISMS.</a:t>
            </a:r>
            <a:endParaRPr lang="en-US" dirty="0"/>
          </a:p>
        </p:txBody>
      </p:sp>
      <p:pic>
        <p:nvPicPr>
          <p:cNvPr id="4" name="Picture 3" descr="COW.jpg"/>
          <p:cNvPicPr>
            <a:picLocks noChangeAspect="1"/>
          </p:cNvPicPr>
          <p:nvPr/>
        </p:nvPicPr>
        <p:blipFill>
          <a:blip r:embed="rId2"/>
          <a:stretch>
            <a:fillRect/>
          </a:stretch>
        </p:blipFill>
        <p:spPr>
          <a:xfrm>
            <a:off x="304800" y="4267200"/>
            <a:ext cx="2209800" cy="1771650"/>
          </a:xfrm>
          <a:prstGeom prst="rect">
            <a:avLst/>
          </a:prstGeom>
        </p:spPr>
      </p:pic>
      <p:pic>
        <p:nvPicPr>
          <p:cNvPr id="5" name="Picture 4" descr="WORM.jpg"/>
          <p:cNvPicPr>
            <a:picLocks noChangeAspect="1"/>
          </p:cNvPicPr>
          <p:nvPr/>
        </p:nvPicPr>
        <p:blipFill>
          <a:blip r:embed="rId3"/>
          <a:stretch>
            <a:fillRect/>
          </a:stretch>
        </p:blipFill>
        <p:spPr>
          <a:xfrm>
            <a:off x="3657600" y="4267200"/>
            <a:ext cx="2209800" cy="1790700"/>
          </a:xfrm>
          <a:prstGeom prst="rect">
            <a:avLst/>
          </a:prstGeom>
        </p:spPr>
      </p:pic>
      <p:pic>
        <p:nvPicPr>
          <p:cNvPr id="6" name="Picture 5" descr="PROTOZOA.jpg"/>
          <p:cNvPicPr>
            <a:picLocks noChangeAspect="1"/>
          </p:cNvPicPr>
          <p:nvPr/>
        </p:nvPicPr>
        <p:blipFill>
          <a:blip r:embed="rId4"/>
          <a:stretch>
            <a:fillRect/>
          </a:stretch>
        </p:blipFill>
        <p:spPr>
          <a:xfrm>
            <a:off x="6781800" y="4267200"/>
            <a:ext cx="2133600" cy="1752600"/>
          </a:xfrm>
          <a:prstGeom prst="rect">
            <a:avLst/>
          </a:prstGeom>
        </p:spPr>
      </p:pic>
      <p:cxnSp>
        <p:nvCxnSpPr>
          <p:cNvPr id="10" name="Straight Arrow Connector 9"/>
          <p:cNvCxnSpPr/>
          <p:nvPr/>
        </p:nvCxnSpPr>
        <p:spPr>
          <a:xfrm>
            <a:off x="2590800" y="5105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43600" y="5105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DETRITUS FOOD CHAIN</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q"/>
            </a:pPr>
            <a:r>
              <a:rPr lang="en-US" sz="3600" dirty="0" smtClean="0"/>
              <a:t>THIS TYPE OF FOOD CHAIN STARTS FROM DEAD ORGANISMS AND ENDS WITH DECOMPOSERS SUCH AS BACTERIA.</a:t>
            </a:r>
          </a:p>
          <a:p>
            <a:pPr>
              <a:buFont typeface="Wingdings" pitchFamily="2" charset="2"/>
              <a:buChar char="q"/>
            </a:pPr>
            <a:r>
              <a:rPr lang="en-US" sz="3600" dirty="0" smtClean="0"/>
              <a:t>IT IS HOWEVER LESS EFFICIENT AS MEJOR PORTION OF ENERGY IS LOST TO THE ENVIRONMENT WITHOUT BEING USED PROPERLY</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28600"/>
            <a:ext cx="2590800" cy="1066800"/>
          </a:xfrm>
        </p:spPr>
        <p:txBody>
          <a:bodyPr/>
          <a:lstStyle/>
          <a:p>
            <a:pPr algn="just"/>
            <a:r>
              <a:rPr lang="en-US" dirty="0" smtClean="0"/>
              <a:t>EXAMPLE</a:t>
            </a:r>
            <a:endParaRPr lang="en-US" dirty="0"/>
          </a:p>
        </p:txBody>
      </p:sp>
      <p:pic>
        <p:nvPicPr>
          <p:cNvPr id="4" name="Picture 3" descr="DEAD LEAVES.jpg"/>
          <p:cNvPicPr>
            <a:picLocks noChangeAspect="1"/>
          </p:cNvPicPr>
          <p:nvPr/>
        </p:nvPicPr>
        <p:blipFill>
          <a:blip r:embed="rId2"/>
          <a:stretch>
            <a:fillRect/>
          </a:stretch>
        </p:blipFill>
        <p:spPr>
          <a:xfrm>
            <a:off x="381000" y="1828800"/>
            <a:ext cx="1676400" cy="1847850"/>
          </a:xfrm>
          <a:prstGeom prst="rect">
            <a:avLst/>
          </a:prstGeom>
        </p:spPr>
      </p:pic>
      <p:pic>
        <p:nvPicPr>
          <p:cNvPr id="6" name="Picture 5" descr="FUNGI.jpg"/>
          <p:cNvPicPr>
            <a:picLocks noChangeAspect="1"/>
          </p:cNvPicPr>
          <p:nvPr/>
        </p:nvPicPr>
        <p:blipFill>
          <a:blip r:embed="rId3"/>
          <a:stretch>
            <a:fillRect/>
          </a:stretch>
        </p:blipFill>
        <p:spPr>
          <a:xfrm>
            <a:off x="2590800" y="1828800"/>
            <a:ext cx="1676400" cy="1860550"/>
          </a:xfrm>
          <a:prstGeom prst="rect">
            <a:avLst/>
          </a:prstGeom>
        </p:spPr>
      </p:pic>
      <p:pic>
        <p:nvPicPr>
          <p:cNvPr id="7" name="Picture 6" descr="BECTERIA.jpg"/>
          <p:cNvPicPr>
            <a:picLocks noChangeAspect="1"/>
          </p:cNvPicPr>
          <p:nvPr/>
        </p:nvPicPr>
        <p:blipFill>
          <a:blip r:embed="rId4"/>
          <a:stretch>
            <a:fillRect/>
          </a:stretch>
        </p:blipFill>
        <p:spPr>
          <a:xfrm>
            <a:off x="4800600" y="1828800"/>
            <a:ext cx="2066925" cy="1828800"/>
          </a:xfrm>
          <a:prstGeom prst="rect">
            <a:avLst/>
          </a:prstGeom>
        </p:spPr>
      </p:pic>
      <p:pic>
        <p:nvPicPr>
          <p:cNvPr id="8" name="Picture 7" descr="ALGAE.jpg"/>
          <p:cNvPicPr>
            <a:picLocks noChangeAspect="1"/>
          </p:cNvPicPr>
          <p:nvPr/>
        </p:nvPicPr>
        <p:blipFill>
          <a:blip r:embed="rId5" cstate="print"/>
          <a:stretch>
            <a:fillRect/>
          </a:stretch>
        </p:blipFill>
        <p:spPr>
          <a:xfrm>
            <a:off x="7315200" y="1752600"/>
            <a:ext cx="1600200" cy="1905000"/>
          </a:xfrm>
          <a:prstGeom prst="rect">
            <a:avLst/>
          </a:prstGeom>
        </p:spPr>
      </p:pic>
      <p:pic>
        <p:nvPicPr>
          <p:cNvPr id="9" name="Picture 8" descr="CRABS.jpg"/>
          <p:cNvPicPr>
            <a:picLocks noChangeAspect="1"/>
          </p:cNvPicPr>
          <p:nvPr/>
        </p:nvPicPr>
        <p:blipFill>
          <a:blip r:embed="rId6"/>
          <a:stretch>
            <a:fillRect/>
          </a:stretch>
        </p:blipFill>
        <p:spPr>
          <a:xfrm>
            <a:off x="533401" y="4343400"/>
            <a:ext cx="2133600" cy="1676400"/>
          </a:xfrm>
          <a:prstGeom prst="rect">
            <a:avLst/>
          </a:prstGeom>
        </p:spPr>
      </p:pic>
      <p:pic>
        <p:nvPicPr>
          <p:cNvPr id="10" name="Picture 9" descr="SMALL FISH.jpg"/>
          <p:cNvPicPr>
            <a:picLocks noChangeAspect="1"/>
          </p:cNvPicPr>
          <p:nvPr/>
        </p:nvPicPr>
        <p:blipFill>
          <a:blip r:embed="rId7"/>
          <a:stretch>
            <a:fillRect/>
          </a:stretch>
        </p:blipFill>
        <p:spPr>
          <a:xfrm>
            <a:off x="3505200" y="4267200"/>
            <a:ext cx="2209800" cy="1743075"/>
          </a:xfrm>
          <a:prstGeom prst="rect">
            <a:avLst/>
          </a:prstGeom>
        </p:spPr>
      </p:pic>
      <p:pic>
        <p:nvPicPr>
          <p:cNvPr id="11" name="Picture 10" descr="LARGE FISH.jpg"/>
          <p:cNvPicPr>
            <a:picLocks noChangeAspect="1"/>
          </p:cNvPicPr>
          <p:nvPr/>
        </p:nvPicPr>
        <p:blipFill>
          <a:blip r:embed="rId8"/>
          <a:stretch>
            <a:fillRect/>
          </a:stretch>
        </p:blipFill>
        <p:spPr>
          <a:xfrm>
            <a:off x="6629400" y="4267200"/>
            <a:ext cx="2286000" cy="1752600"/>
          </a:xfrm>
          <a:prstGeom prst="rect">
            <a:avLst/>
          </a:prstGeom>
        </p:spPr>
      </p:pic>
      <p:cxnSp>
        <p:nvCxnSpPr>
          <p:cNvPr id="15" name="Straight Arrow Connector 14"/>
          <p:cNvCxnSpPr/>
          <p:nvPr/>
        </p:nvCxnSpPr>
        <p:spPr>
          <a:xfrm>
            <a:off x="2133600" y="2895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200" y="2971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934200" y="3048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0" y="5334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43200" y="5334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867400" y="5334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descr="Large confetti"/>
          <p:cNvSpPr>
            <a:spLocks noGrp="1" noChangeArrowheads="1"/>
          </p:cNvSpPr>
          <p:nvPr>
            <p:ph type="title"/>
          </p:nvPr>
        </p:nvSpPr>
        <p:spPr/>
        <p:txBody>
          <a:bodyPr/>
          <a:lstStyle/>
          <a:p>
            <a:r>
              <a:rPr lang="en-US" dirty="0">
                <a:solidFill>
                  <a:srgbClr val="FFC000"/>
                </a:solidFill>
              </a:rPr>
              <a:t>Pyramid of Numbers</a:t>
            </a:r>
          </a:p>
        </p:txBody>
      </p:sp>
      <p:pic>
        <p:nvPicPr>
          <p:cNvPr id="142340" name="Picture 4"/>
          <p:cNvPicPr>
            <a:picLocks noGrp="1" noChangeAspect="1" noChangeArrowheads="1"/>
          </p:cNvPicPr>
          <p:nvPr>
            <p:ph sz="half" idx="1"/>
          </p:nvPr>
        </p:nvPicPr>
        <p:blipFill>
          <a:blip r:embed="rId2"/>
          <a:srcRect/>
          <a:stretch>
            <a:fillRect/>
          </a:stretch>
        </p:blipFill>
        <p:spPr>
          <a:xfrm>
            <a:off x="304800" y="1905000"/>
            <a:ext cx="4191000" cy="3201988"/>
          </a:xfrm>
        </p:spPr>
      </p:pic>
      <p:sp>
        <p:nvSpPr>
          <p:cNvPr id="142339" name="Rectangle 3"/>
          <p:cNvSpPr>
            <a:spLocks noGrp="1" noChangeArrowheads="1"/>
          </p:cNvSpPr>
          <p:nvPr>
            <p:ph type="body" sz="half" idx="2"/>
          </p:nvPr>
        </p:nvSpPr>
        <p:spPr>
          <a:xfrm>
            <a:off x="4648200" y="1600200"/>
            <a:ext cx="3810000" cy="4953000"/>
          </a:xfrm>
        </p:spPr>
        <p:txBody>
          <a:bodyPr>
            <a:normAutofit lnSpcReduction="10000"/>
          </a:bodyPr>
          <a:lstStyle/>
          <a:p>
            <a:r>
              <a:rPr lang="en-US" sz="2400" dirty="0"/>
              <a:t>Carnivore populations are smaller in comparison to the rest of the ecosystem.</a:t>
            </a:r>
          </a:p>
          <a:p>
            <a:r>
              <a:rPr lang="en-US" sz="2400" dirty="0"/>
              <a:t>They require more food to sustain their lives than the lower organisms. </a:t>
            </a:r>
          </a:p>
          <a:p>
            <a:r>
              <a:rPr lang="en-US" sz="2400" dirty="0"/>
              <a:t>The amount of useable energy that is transferred from </a:t>
            </a:r>
            <a:r>
              <a:rPr lang="en-US" sz="2400" dirty="0" err="1"/>
              <a:t>trophic</a:t>
            </a:r>
            <a:r>
              <a:rPr lang="en-US" sz="2400" dirty="0"/>
              <a:t> level to </a:t>
            </a:r>
            <a:r>
              <a:rPr lang="en-US" sz="2400" dirty="0" err="1"/>
              <a:t>trophic</a:t>
            </a:r>
            <a:r>
              <a:rPr lang="en-US" sz="2400" dirty="0"/>
              <a:t> level only 10%.</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nodeType="clickEffect">
                                  <p:stCondLst>
                                    <p:cond delay="0"/>
                                  </p:stCondLst>
                                  <p:childTnLst>
                                    <p:set>
                                      <p:cBhvr>
                                        <p:cTn id="24" dur="1" fill="hold">
                                          <p:stCondLst>
                                            <p:cond delay="0"/>
                                          </p:stCondLst>
                                        </p:cTn>
                                        <p:tgtEl>
                                          <p:spTgt spid="142340"/>
                                        </p:tgtEl>
                                        <p:attrNameLst>
                                          <p:attrName>style.visibility</p:attrName>
                                        </p:attrNameLst>
                                      </p:cBhvr>
                                      <p:to>
                                        <p:strVal val="visible"/>
                                      </p:to>
                                    </p:set>
                                    <p:anim calcmode="lin" valueType="num">
                                      <p:cBhvr>
                                        <p:cTn id="25" dur="500" fill="hold"/>
                                        <p:tgtEl>
                                          <p:spTgt spid="142340"/>
                                        </p:tgtEl>
                                        <p:attrNameLst>
                                          <p:attrName>ppt_w</p:attrName>
                                        </p:attrNameLst>
                                      </p:cBhvr>
                                      <p:tavLst>
                                        <p:tav tm="0">
                                          <p:val>
                                            <p:fltVal val="0"/>
                                          </p:val>
                                        </p:tav>
                                        <p:tav tm="100000">
                                          <p:val>
                                            <p:strVal val="#ppt_w"/>
                                          </p:val>
                                        </p:tav>
                                      </p:tavLst>
                                    </p:anim>
                                    <p:anim calcmode="lin" valueType="num">
                                      <p:cBhvr>
                                        <p:cTn id="26" dur="500" fill="hold"/>
                                        <p:tgtEl>
                                          <p:spTgt spid="142340"/>
                                        </p:tgtEl>
                                        <p:attrNameLst>
                                          <p:attrName>ppt_h</p:attrName>
                                        </p:attrNameLst>
                                      </p:cBhvr>
                                      <p:tavLst>
                                        <p:tav tm="0">
                                          <p:val>
                                            <p:fltVal val="0"/>
                                          </p:val>
                                        </p:tav>
                                        <p:tav tm="100000">
                                          <p:val>
                                            <p:strVal val="#ppt_h"/>
                                          </p:val>
                                        </p:tav>
                                      </p:tavLst>
                                    </p:anim>
                                    <p:anim calcmode="lin" valueType="num">
                                      <p:cBhvr>
                                        <p:cTn id="27" dur="500" fill="hold"/>
                                        <p:tgtEl>
                                          <p:spTgt spid="142340"/>
                                        </p:tgtEl>
                                        <p:attrNameLst>
                                          <p:attrName>ppt_x</p:attrName>
                                        </p:attrNameLst>
                                      </p:cBhvr>
                                      <p:tavLst>
                                        <p:tav tm="0">
                                          <p:val>
                                            <p:fltVal val="0.5"/>
                                          </p:val>
                                        </p:tav>
                                        <p:tav tm="100000">
                                          <p:val>
                                            <p:strVal val="#ppt_x"/>
                                          </p:val>
                                        </p:tav>
                                      </p:tavLst>
                                    </p:anim>
                                    <p:anim calcmode="lin" valueType="num">
                                      <p:cBhvr>
                                        <p:cTn id="28" dur="500" fill="hold"/>
                                        <p:tgtEl>
                                          <p:spTgt spid="1423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lstStyle/>
          <a:p>
            <a:r>
              <a:rPr lang="en-US" dirty="0">
                <a:solidFill>
                  <a:srgbClr val="002060"/>
                </a:solidFill>
              </a:rPr>
              <a:t>What is a Food Web?</a:t>
            </a:r>
          </a:p>
        </p:txBody>
      </p:sp>
      <p:sp>
        <p:nvSpPr>
          <p:cNvPr id="35843" name="Rectangle 3"/>
          <p:cNvSpPr>
            <a:spLocks noGrp="1" noChangeArrowheads="1"/>
          </p:cNvSpPr>
          <p:nvPr>
            <p:ph sz="quarter" idx="1"/>
          </p:nvPr>
        </p:nvSpPr>
        <p:spPr>
          <a:xfrm>
            <a:off x="685800" y="1219200"/>
            <a:ext cx="8153400" cy="5105400"/>
          </a:xfrm>
        </p:spPr>
        <p:txBody>
          <a:bodyPr>
            <a:normAutofit fontScale="92500"/>
          </a:bodyPr>
          <a:lstStyle/>
          <a:p>
            <a:r>
              <a:rPr lang="en-US" sz="4000" b="1" dirty="0">
                <a:solidFill>
                  <a:srgbClr val="C00000"/>
                </a:solidFill>
              </a:rPr>
              <a:t>A more realistic way of looking at the relationship of plants and animals in an environment</a:t>
            </a:r>
          </a:p>
          <a:p>
            <a:r>
              <a:rPr lang="en-US" sz="4000" b="1" dirty="0">
                <a:solidFill>
                  <a:srgbClr val="C00000"/>
                </a:solidFill>
              </a:rPr>
              <a:t>Several food chains linked together</a:t>
            </a:r>
          </a:p>
          <a:p>
            <a:r>
              <a:rPr lang="en-US" sz="4000" b="1" dirty="0">
                <a:solidFill>
                  <a:srgbClr val="C00000"/>
                </a:solidFill>
              </a:rPr>
              <a:t>A predator from one food chain may be linked to the prey of another food chain</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75" fill="hold"/>
                                        <p:tgtEl>
                                          <p:spTgt spid="35842"/>
                                        </p:tgtEl>
                                        <p:attrNameLst>
                                          <p:attrName>ppt_x</p:attrName>
                                        </p:attrNameLst>
                                      </p:cBhvr>
                                      <p:tavLst>
                                        <p:tav tm="0">
                                          <p:val>
                                            <p:strVal val="1+#ppt_w/2"/>
                                          </p:val>
                                        </p:tav>
                                        <p:tav tm="100000">
                                          <p:val>
                                            <p:strVal val="#ppt_x"/>
                                          </p:val>
                                        </p:tav>
                                      </p:tavLst>
                                    </p:anim>
                                    <p:anim calcmode="lin" valueType="num">
                                      <p:cBhvr additive="base">
                                        <p:cTn id="8" dur="75" fill="hold"/>
                                        <p:tgtEl>
                                          <p:spTgt spid="358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LAS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GLAS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2"/>
          <a:srcRect/>
          <a:stretch>
            <a:fillRect/>
          </a:stretch>
        </p:blipFill>
        <p:spPr bwMode="auto">
          <a:xfrm>
            <a:off x="1295400" y="1066800"/>
            <a:ext cx="6718300" cy="5153025"/>
          </a:xfrm>
          <a:prstGeom prst="rect">
            <a:avLst/>
          </a:prstGeom>
          <a:noFill/>
          <a:ln w="9525">
            <a:noFill/>
            <a:miter lim="800000"/>
            <a:headEnd/>
            <a:tailEnd/>
          </a:ln>
          <a:effectLst/>
        </p:spPr>
      </p:pic>
      <p:sp>
        <p:nvSpPr>
          <p:cNvPr id="67589" name="Text Box 5"/>
          <p:cNvSpPr txBox="1">
            <a:spLocks noChangeArrowheads="1"/>
          </p:cNvSpPr>
          <p:nvPr/>
        </p:nvSpPr>
        <p:spPr bwMode="auto">
          <a:xfrm>
            <a:off x="1584325" y="344488"/>
            <a:ext cx="5721350" cy="457200"/>
          </a:xfrm>
          <a:prstGeom prst="rect">
            <a:avLst/>
          </a:prstGeom>
          <a:noFill/>
          <a:ln w="9525">
            <a:noFill/>
            <a:miter lim="800000"/>
            <a:headEnd/>
            <a:tailEnd/>
          </a:ln>
          <a:effectLst/>
        </p:spPr>
        <p:txBody>
          <a:bodyPr wrap="none">
            <a:spAutoFit/>
          </a:bodyPr>
          <a:lstStyle/>
          <a:p>
            <a:r>
              <a:rPr lang="en-US" sz="2000" b="1">
                <a:latin typeface="Arial" pitchFamily="34" charset="0"/>
              </a:rPr>
              <a:t>A </a:t>
            </a:r>
            <a:r>
              <a:rPr lang="en-US" sz="2400" b="1">
                <a:solidFill>
                  <a:srgbClr val="00FF00"/>
                </a:solidFill>
                <a:latin typeface="Arial" pitchFamily="34" charset="0"/>
              </a:rPr>
              <a:t>food web</a:t>
            </a:r>
            <a:r>
              <a:rPr lang="en-US" sz="2000">
                <a:latin typeface="Arial" pitchFamily="34" charset="0"/>
              </a:rPr>
              <a:t> is a network of many </a:t>
            </a:r>
            <a:r>
              <a:rPr lang="en-US" sz="2000" b="1">
                <a:latin typeface="Arial" pitchFamily="34" charset="0"/>
              </a:rPr>
              <a:t>food chains</a:t>
            </a:r>
            <a:r>
              <a:rPr lang="en-US" b="1"/>
              <a:t>.</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b="1"/>
              <a:t>Overlapping food chains are called food webs.</a:t>
            </a:r>
          </a:p>
        </p:txBody>
      </p:sp>
      <p:sp>
        <p:nvSpPr>
          <p:cNvPr id="19469" name="Rectangle 13"/>
          <p:cNvSpPr>
            <a:spLocks noGrp="1" noChangeArrowheads="1"/>
          </p:cNvSpPr>
          <p:nvPr>
            <p:ph sz="quarter" idx="1"/>
          </p:nvPr>
        </p:nvSpPr>
        <p:spPr>
          <a:xfrm>
            <a:off x="762000" y="1905000"/>
            <a:ext cx="7772400" cy="4114800"/>
          </a:xfrm>
        </p:spPr>
        <p:txBody>
          <a:bodyPr/>
          <a:lstStyle/>
          <a:p>
            <a:endParaRPr lang="en-US" dirty="0"/>
          </a:p>
        </p:txBody>
      </p:sp>
      <p:pic>
        <p:nvPicPr>
          <p:cNvPr id="19470" name="Picture 14" descr="food_web3"/>
          <p:cNvPicPr>
            <a:picLocks noChangeAspect="1" noChangeArrowheads="1"/>
          </p:cNvPicPr>
          <p:nvPr/>
        </p:nvPicPr>
        <p:blipFill>
          <a:blip r:embed="rId2"/>
          <a:srcRect/>
          <a:stretch>
            <a:fillRect/>
          </a:stretch>
        </p:blipFill>
        <p:spPr bwMode="auto">
          <a:xfrm>
            <a:off x="1143000" y="2286000"/>
            <a:ext cx="6073775" cy="4219575"/>
          </a:xfrm>
          <a:prstGeom prst="rect">
            <a:avLst/>
          </a:prstGeom>
          <a:noFill/>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0"/>
            <a:ext cx="7772400" cy="1143000"/>
          </a:xfrm>
        </p:spPr>
        <p:txBody>
          <a:bodyPr/>
          <a:lstStyle/>
          <a:p>
            <a:pPr eaLnBrk="1" hangingPunct="1"/>
            <a:r>
              <a:rPr lang="en-US" dirty="0" smtClean="0"/>
              <a:t>Marine Food Webs</a:t>
            </a:r>
          </a:p>
        </p:txBody>
      </p:sp>
      <p:pic>
        <p:nvPicPr>
          <p:cNvPr id="19459" name="Content Placeholder 5" descr="marine.gif"/>
          <p:cNvPicPr>
            <a:picLocks noGrp="1" noChangeAspect="1"/>
          </p:cNvPicPr>
          <p:nvPr>
            <p:ph sz="quarter" idx="1"/>
          </p:nvPr>
        </p:nvPicPr>
        <p:blipFill>
          <a:blip r:embed="rId2"/>
          <a:srcRect/>
          <a:stretch>
            <a:fillRect/>
          </a:stretch>
        </p:blipFill>
        <p:spPr>
          <a:xfrm>
            <a:off x="609600" y="1295400"/>
            <a:ext cx="7704138" cy="5257800"/>
          </a:xfrm>
          <a:ln w="57150">
            <a:solidFill>
              <a:srgbClr val="C00000"/>
            </a:solidFill>
          </a:ln>
        </p:spPr>
      </p:pic>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0"/>
            <a:ext cx="7772400" cy="1143000"/>
          </a:xfrm>
        </p:spPr>
        <p:txBody>
          <a:bodyPr/>
          <a:lstStyle/>
          <a:p>
            <a:pPr eaLnBrk="1" hangingPunct="1"/>
            <a:r>
              <a:rPr lang="en-US" smtClean="0"/>
              <a:t>Marine Food Web</a:t>
            </a:r>
          </a:p>
        </p:txBody>
      </p:sp>
      <p:pic>
        <p:nvPicPr>
          <p:cNvPr id="20483" name="Content Placeholder 4" descr="marine_web.jpg"/>
          <p:cNvPicPr>
            <a:picLocks noGrp="1" noChangeAspect="1"/>
          </p:cNvPicPr>
          <p:nvPr>
            <p:ph sz="quarter" idx="1"/>
          </p:nvPr>
        </p:nvPicPr>
        <p:blipFill>
          <a:blip r:embed="rId2"/>
          <a:srcRect/>
          <a:stretch>
            <a:fillRect/>
          </a:stretch>
        </p:blipFill>
        <p:spPr>
          <a:xfrm>
            <a:off x="1676400" y="1066800"/>
            <a:ext cx="5562600" cy="5638800"/>
          </a:xfrm>
          <a:ln w="57150">
            <a:solidFill>
              <a:srgbClr val="C00000"/>
            </a:solidFill>
          </a:ln>
        </p:spPr>
      </p:pic>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28600"/>
            <a:ext cx="7772400" cy="1143000"/>
          </a:xfrm>
        </p:spPr>
        <p:txBody>
          <a:bodyPr/>
          <a:lstStyle/>
          <a:p>
            <a:pPr eaLnBrk="1" hangingPunct="1"/>
            <a:r>
              <a:rPr lang="en-US" smtClean="0"/>
              <a:t>Forest/Rainforest Webs</a:t>
            </a:r>
          </a:p>
        </p:txBody>
      </p:sp>
      <p:pic>
        <p:nvPicPr>
          <p:cNvPr id="21507" name="Content Placeholder 7" descr="coniferous-sm desert.jpg"/>
          <p:cNvPicPr>
            <a:picLocks noGrp="1" noChangeAspect="1"/>
          </p:cNvPicPr>
          <p:nvPr>
            <p:ph sz="quarter" idx="1"/>
          </p:nvPr>
        </p:nvPicPr>
        <p:blipFill>
          <a:blip r:embed="rId2"/>
          <a:stretch>
            <a:fillRect/>
          </a:stretch>
        </p:blipFill>
        <p:spPr>
          <a:xfrm>
            <a:off x="838200" y="1752600"/>
            <a:ext cx="7010400" cy="4508780"/>
          </a:xfrm>
          <a:ln w="57150">
            <a:solidFill>
              <a:srgbClr val="C00000"/>
            </a:solidFill>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6" name="Picture 10" descr="MM900162983[1]"/>
          <p:cNvPicPr>
            <a:picLocks noChangeAspect="1" noChangeArrowheads="1" noCrop="1"/>
          </p:cNvPicPr>
          <p:nvPr/>
        </p:nvPicPr>
        <p:blipFill>
          <a:blip r:embed="rId2"/>
          <a:srcRect/>
          <a:stretch>
            <a:fillRect/>
          </a:stretch>
        </p:blipFill>
        <p:spPr bwMode="auto">
          <a:xfrm>
            <a:off x="3810000" y="2108200"/>
            <a:ext cx="4953000" cy="3556000"/>
          </a:xfrm>
          <a:prstGeom prst="rect">
            <a:avLst/>
          </a:prstGeom>
          <a:noFill/>
        </p:spPr>
      </p:pic>
      <p:sp>
        <p:nvSpPr>
          <p:cNvPr id="60420" name="Rectangle 4"/>
          <p:cNvSpPr>
            <a:spLocks noGrp="1" noChangeArrowheads="1"/>
          </p:cNvSpPr>
          <p:nvPr>
            <p:ph type="title"/>
          </p:nvPr>
        </p:nvSpPr>
        <p:spPr>
          <a:xfrm>
            <a:off x="457200" y="152400"/>
            <a:ext cx="8305800" cy="1143000"/>
          </a:xfrm>
        </p:spPr>
        <p:txBody>
          <a:bodyPr/>
          <a:lstStyle/>
          <a:p>
            <a:r>
              <a:rPr lang="en-US" sz="3200" dirty="0" smtClean="0">
                <a:solidFill>
                  <a:srgbClr val="002060"/>
                </a:solidFill>
                <a:latin typeface="Arial" pitchFamily="34" charset="0"/>
              </a:rPr>
              <a:t>THE </a:t>
            </a:r>
            <a:r>
              <a:rPr lang="en-US" sz="3600" dirty="0" smtClean="0">
                <a:solidFill>
                  <a:srgbClr val="002060"/>
                </a:solidFill>
                <a:latin typeface="Arial" pitchFamily="34" charset="0"/>
              </a:rPr>
              <a:t>FOOD CHAIN</a:t>
            </a:r>
            <a:endParaRPr lang="en-US" sz="3600" dirty="0">
              <a:solidFill>
                <a:srgbClr val="002060"/>
              </a:solidFill>
              <a:latin typeface="Arial" pitchFamily="34" charset="0"/>
            </a:endParaRPr>
          </a:p>
        </p:txBody>
      </p:sp>
      <p:pic>
        <p:nvPicPr>
          <p:cNvPr id="60422" name="Picture 6" descr="The Food Chain"/>
          <p:cNvPicPr>
            <a:picLocks noChangeAspect="1" noChangeArrowheads="1"/>
          </p:cNvPicPr>
          <p:nvPr/>
        </p:nvPicPr>
        <p:blipFill>
          <a:blip r:embed="rId3"/>
          <a:srcRect/>
          <a:stretch>
            <a:fillRect/>
          </a:stretch>
        </p:blipFill>
        <p:spPr bwMode="auto">
          <a:xfrm>
            <a:off x="533400" y="1447800"/>
            <a:ext cx="3187700" cy="3962400"/>
          </a:xfrm>
          <a:prstGeom prst="rect">
            <a:avLst/>
          </a:prstGeom>
          <a:noFill/>
        </p:spPr>
      </p:pic>
      <p:pic>
        <p:nvPicPr>
          <p:cNvPr id="60423" name="Picture 7" descr="MM900336941[1]"/>
          <p:cNvPicPr>
            <a:picLocks noChangeAspect="1" noChangeArrowheads="1" noCrop="1"/>
          </p:cNvPicPr>
          <p:nvPr/>
        </p:nvPicPr>
        <p:blipFill>
          <a:blip r:embed="rId4"/>
          <a:srcRect/>
          <a:stretch>
            <a:fillRect/>
          </a:stretch>
        </p:blipFill>
        <p:spPr bwMode="auto">
          <a:xfrm>
            <a:off x="5791200" y="4724400"/>
            <a:ext cx="1104900" cy="6572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9slfdwb"/>
          <p:cNvPicPr>
            <a:picLocks noChangeAspect="1" noChangeArrowheads="1"/>
          </p:cNvPicPr>
          <p:nvPr/>
        </p:nvPicPr>
        <p:blipFill>
          <a:blip r:embed="rId2"/>
          <a:srcRect/>
          <a:stretch>
            <a:fillRect/>
          </a:stretch>
        </p:blipFill>
        <p:spPr bwMode="auto">
          <a:xfrm>
            <a:off x="0" y="0"/>
            <a:ext cx="9067800" cy="689768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4350"/>
            <a:ext cx="6553200" cy="1162050"/>
          </a:xfrm>
        </p:spPr>
        <p:txBody>
          <a:bodyPr>
            <a:normAutofit fontScale="90000"/>
          </a:bodyPr>
          <a:lstStyle/>
          <a:p>
            <a:r>
              <a:rPr lang="en-US" sz="5400" kern="10" dirty="0" smtClean="0">
                <a:ln w="38100">
                  <a:solidFill>
                    <a:schemeClr val="bg1"/>
                  </a:solidFill>
                  <a:round/>
                  <a:headEnd/>
                  <a:tailEnd/>
                </a:ln>
                <a:solidFill>
                  <a:srgbClr val="66FFCC"/>
                </a:solidFill>
                <a:latin typeface="Comic Book"/>
              </a:rPr>
              <a:t> </a:t>
            </a:r>
            <a:r>
              <a:rPr lang="en-US" sz="5400" kern="10" dirty="0" smtClean="0">
                <a:ln w="38100">
                  <a:solidFill>
                    <a:schemeClr val="bg1"/>
                  </a:solidFill>
                  <a:round/>
                  <a:headEnd/>
                  <a:tailEnd/>
                </a:ln>
                <a:solidFill>
                  <a:srgbClr val="C00000"/>
                </a:solidFill>
                <a:latin typeface="Comic Book"/>
              </a:rPr>
              <a:t>FOOD WEBS</a:t>
            </a:r>
            <a:r>
              <a:rPr lang="en-US" sz="5400" kern="10" dirty="0" smtClean="0">
                <a:ln w="38100">
                  <a:solidFill>
                    <a:schemeClr val="bg1"/>
                  </a:solidFill>
                  <a:round/>
                  <a:headEnd/>
                  <a:tailEnd/>
                </a:ln>
                <a:solidFill>
                  <a:srgbClr val="66FFCC"/>
                </a:solidFill>
                <a:latin typeface="Comic Book"/>
              </a:rPr>
              <a:t/>
            </a:r>
            <a:br>
              <a:rPr lang="en-US" sz="5400" kern="10" dirty="0" smtClean="0">
                <a:ln w="38100">
                  <a:solidFill>
                    <a:schemeClr val="bg1"/>
                  </a:solidFill>
                  <a:round/>
                  <a:headEnd/>
                  <a:tailEnd/>
                </a:ln>
                <a:solidFill>
                  <a:srgbClr val="66FFCC"/>
                </a:solidFill>
                <a:latin typeface="Comic Book"/>
              </a:rPr>
            </a:br>
            <a:endParaRPr lang="en-US" dirty="0"/>
          </a:p>
        </p:txBody>
      </p:sp>
      <p:sp>
        <p:nvSpPr>
          <p:cNvPr id="3" name="Content Placeholder 2"/>
          <p:cNvSpPr>
            <a:spLocks noGrp="1"/>
          </p:cNvSpPr>
          <p:nvPr>
            <p:ph sz="half" idx="4294967295"/>
          </p:nvPr>
        </p:nvSpPr>
        <p:spPr>
          <a:xfrm>
            <a:off x="457200" y="1143000"/>
            <a:ext cx="8686800" cy="2057400"/>
          </a:xfrm>
        </p:spPr>
        <p:txBody>
          <a:bodyPr/>
          <a:lstStyle/>
          <a:p>
            <a:pPr>
              <a:buFont typeface="Wingdings" pitchFamily="2" charset="2"/>
              <a:buChar char="q"/>
            </a:pPr>
            <a:r>
              <a:rPr lang="en-US" sz="3200" dirty="0" smtClean="0">
                <a:solidFill>
                  <a:srgbClr val="002060"/>
                </a:solidFill>
                <a:latin typeface="Comic Book" pitchFamily="2" charset="0"/>
              </a:rPr>
              <a:t>How energy is transferred in an ecosystem. </a:t>
            </a:r>
            <a:r>
              <a:rPr lang="en-US" sz="2800" dirty="0" smtClean="0">
                <a:solidFill>
                  <a:srgbClr val="002060"/>
                </a:solidFill>
                <a:latin typeface="Comic Book" pitchFamily="2" charset="0"/>
              </a:rPr>
              <a:t/>
            </a:r>
            <a:br>
              <a:rPr lang="en-US" sz="2800" dirty="0" smtClean="0">
                <a:solidFill>
                  <a:srgbClr val="002060"/>
                </a:solidFill>
                <a:latin typeface="Comic Book" pitchFamily="2" charset="0"/>
              </a:rPr>
            </a:br>
            <a:endParaRPr lang="en-US" sz="2800" dirty="0" smtClean="0">
              <a:solidFill>
                <a:srgbClr val="002060"/>
              </a:solidFill>
              <a:latin typeface="Comic Book" pitchFamily="2" charset="0"/>
            </a:endParaRPr>
          </a:p>
          <a:p>
            <a:pPr>
              <a:buFont typeface="Wingdings" pitchFamily="2" charset="2"/>
              <a:buChar char="q"/>
            </a:pPr>
            <a:endParaRPr lang="en-US" dirty="0">
              <a:solidFill>
                <a:srgbClr val="002060"/>
              </a:solidFill>
            </a:endParaRPr>
          </a:p>
        </p:txBody>
      </p:sp>
      <p:pic>
        <p:nvPicPr>
          <p:cNvPr id="6" name="Picture 7" descr="MC900332328[1]"/>
          <p:cNvPicPr>
            <a:picLocks noChangeAspect="1" noChangeArrowheads="1"/>
          </p:cNvPicPr>
          <p:nvPr/>
        </p:nvPicPr>
        <p:blipFill>
          <a:blip r:embed="rId2"/>
          <a:srcRect/>
          <a:stretch>
            <a:fillRect/>
          </a:stretch>
        </p:blipFill>
        <p:spPr bwMode="auto">
          <a:xfrm>
            <a:off x="381000" y="1828800"/>
            <a:ext cx="8382000" cy="4800600"/>
          </a:xfrm>
          <a:prstGeom prst="rect">
            <a:avLst/>
          </a:prstGeom>
          <a:noFill/>
          <a:ln w="76200">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0484"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0485"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dirty="0">
                  <a:ln w="28575">
                    <a:solidFill>
                      <a:schemeClr val="bg1"/>
                    </a:solidFill>
                    <a:round/>
                    <a:headEnd/>
                    <a:tailEnd/>
                  </a:ln>
                  <a:solidFill>
                    <a:srgbClr val="66FFCC"/>
                  </a:solidFill>
                  <a:latin typeface="Comic Book"/>
                </a:rPr>
                <a:t>Food Webs</a:t>
              </a:r>
            </a:p>
          </p:txBody>
        </p:sp>
      </p:grpSp>
      <p:sp>
        <p:nvSpPr>
          <p:cNvPr id="20486" name="Text Box 6"/>
          <p:cNvSpPr txBox="1">
            <a:spLocks noChangeArrowheads="1"/>
          </p:cNvSpPr>
          <p:nvPr/>
        </p:nvSpPr>
        <p:spPr bwMode="auto">
          <a:xfrm>
            <a:off x="4114800" y="609600"/>
            <a:ext cx="4419600"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bg1"/>
                </a:solidFill>
                <a:latin typeface="Comic Book" pitchFamily="2" charset="0"/>
              </a:rPr>
              <a:t>start with a food chain.</a:t>
            </a:r>
          </a:p>
        </p:txBody>
      </p:sp>
      <p:pic>
        <p:nvPicPr>
          <p:cNvPr id="20487" name="Picture 7" descr="MC900432589[1]"/>
          <p:cNvPicPr>
            <a:picLocks noChangeAspect="1" noChangeArrowheads="1"/>
          </p:cNvPicPr>
          <p:nvPr/>
        </p:nvPicPr>
        <p:blipFill>
          <a:blip r:embed="rId3"/>
          <a:srcRect/>
          <a:stretch>
            <a:fillRect/>
          </a:stretch>
        </p:blipFill>
        <p:spPr bwMode="auto">
          <a:xfrm>
            <a:off x="609600" y="2057400"/>
            <a:ext cx="1828800" cy="1828800"/>
          </a:xfrm>
          <a:prstGeom prst="rect">
            <a:avLst/>
          </a:prstGeom>
          <a:noFill/>
        </p:spPr>
      </p:pic>
      <p:pic>
        <p:nvPicPr>
          <p:cNvPr id="20492" name="Picture 12" descr="MP900049290[1]"/>
          <p:cNvPicPr>
            <a:picLocks noChangeAspect="1" noChangeArrowheads="1"/>
          </p:cNvPicPr>
          <p:nvPr/>
        </p:nvPicPr>
        <p:blipFill>
          <a:blip r:embed="rId4" cstate="print"/>
          <a:srcRect/>
          <a:stretch>
            <a:fillRect/>
          </a:stretch>
        </p:blipFill>
        <p:spPr bwMode="auto">
          <a:xfrm>
            <a:off x="1524000" y="4267200"/>
            <a:ext cx="1676400" cy="1123950"/>
          </a:xfrm>
          <a:prstGeom prst="rect">
            <a:avLst/>
          </a:prstGeom>
          <a:noFill/>
          <a:ln w="38100">
            <a:solidFill>
              <a:srgbClr val="66FF99"/>
            </a:solidFill>
            <a:miter lim="800000"/>
            <a:headEnd/>
            <a:tailEnd/>
          </a:ln>
        </p:spPr>
      </p:pic>
      <p:pic>
        <p:nvPicPr>
          <p:cNvPr id="20495" name="Picture 15" descr="TEN_5_08_028a"/>
          <p:cNvPicPr>
            <a:picLocks noChangeAspect="1" noChangeArrowheads="1"/>
          </p:cNvPicPr>
          <p:nvPr/>
        </p:nvPicPr>
        <p:blipFill>
          <a:blip r:embed="rId5"/>
          <a:srcRect/>
          <a:stretch>
            <a:fillRect/>
          </a:stretch>
        </p:blipFill>
        <p:spPr bwMode="auto">
          <a:xfrm>
            <a:off x="3886200" y="3962400"/>
            <a:ext cx="1524000" cy="1377950"/>
          </a:xfrm>
          <a:prstGeom prst="rect">
            <a:avLst/>
          </a:prstGeom>
          <a:noFill/>
          <a:ln w="38100">
            <a:solidFill>
              <a:srgbClr val="800000"/>
            </a:solidFill>
            <a:miter lim="800000"/>
            <a:headEnd/>
            <a:tailEnd/>
          </a:ln>
        </p:spPr>
      </p:pic>
      <p:pic>
        <p:nvPicPr>
          <p:cNvPr id="20496" name="Picture 16" descr="fswcr3_09_035"/>
          <p:cNvPicPr>
            <a:picLocks noChangeAspect="1" noChangeArrowheads="1"/>
          </p:cNvPicPr>
          <p:nvPr/>
        </p:nvPicPr>
        <p:blipFill>
          <a:blip r:embed="rId6"/>
          <a:srcRect/>
          <a:stretch>
            <a:fillRect/>
          </a:stretch>
        </p:blipFill>
        <p:spPr bwMode="auto">
          <a:xfrm>
            <a:off x="5943600" y="2743200"/>
            <a:ext cx="2552700" cy="1906588"/>
          </a:xfrm>
          <a:prstGeom prst="rect">
            <a:avLst/>
          </a:prstGeom>
          <a:noFill/>
          <a:ln w="38100">
            <a:solidFill>
              <a:schemeClr val="accent2"/>
            </a:solidFill>
            <a:miter lim="800000"/>
            <a:headEnd/>
            <a:tailEnd/>
          </a:ln>
        </p:spPr>
      </p:pic>
      <p:sp>
        <p:nvSpPr>
          <p:cNvPr id="20497" name="Line 17"/>
          <p:cNvSpPr>
            <a:spLocks noChangeShapeType="1"/>
          </p:cNvSpPr>
          <p:nvPr/>
        </p:nvSpPr>
        <p:spPr bwMode="auto">
          <a:xfrm>
            <a:off x="1752600" y="3733800"/>
            <a:ext cx="152400" cy="457200"/>
          </a:xfrm>
          <a:prstGeom prst="line">
            <a:avLst/>
          </a:prstGeom>
          <a:noFill/>
          <a:ln w="76200">
            <a:solidFill>
              <a:srgbClr val="FFFF66"/>
            </a:solidFill>
            <a:round/>
            <a:headEnd/>
            <a:tailEnd type="triangle" w="med" len="med"/>
          </a:ln>
          <a:effectLst/>
        </p:spPr>
        <p:txBody>
          <a:bodyPr/>
          <a:lstStyle/>
          <a:p>
            <a:endParaRPr lang="en-US"/>
          </a:p>
        </p:txBody>
      </p:sp>
      <p:sp>
        <p:nvSpPr>
          <p:cNvPr id="20498" name="Line 18"/>
          <p:cNvSpPr>
            <a:spLocks noChangeShapeType="1"/>
          </p:cNvSpPr>
          <p:nvPr/>
        </p:nvSpPr>
        <p:spPr bwMode="auto">
          <a:xfrm flipV="1">
            <a:off x="3276600" y="4724400"/>
            <a:ext cx="533400" cy="76200"/>
          </a:xfrm>
          <a:prstGeom prst="line">
            <a:avLst/>
          </a:prstGeom>
          <a:noFill/>
          <a:ln w="76200">
            <a:solidFill>
              <a:srgbClr val="FFFF66"/>
            </a:solidFill>
            <a:round/>
            <a:headEnd/>
            <a:tailEnd type="triangle" w="med" len="med"/>
          </a:ln>
          <a:effectLst/>
        </p:spPr>
        <p:txBody>
          <a:bodyPr/>
          <a:lstStyle/>
          <a:p>
            <a:endParaRPr lang="en-US"/>
          </a:p>
        </p:txBody>
      </p:sp>
      <p:sp>
        <p:nvSpPr>
          <p:cNvPr id="20499" name="Line 19"/>
          <p:cNvSpPr>
            <a:spLocks noChangeShapeType="1"/>
          </p:cNvSpPr>
          <p:nvPr/>
        </p:nvSpPr>
        <p:spPr bwMode="auto">
          <a:xfrm flipV="1">
            <a:off x="5486400" y="4038600"/>
            <a:ext cx="381000" cy="381000"/>
          </a:xfrm>
          <a:prstGeom prst="line">
            <a:avLst/>
          </a:prstGeom>
          <a:noFill/>
          <a:ln w="76200">
            <a:solidFill>
              <a:srgbClr val="FFFF66"/>
            </a:solidFill>
            <a:round/>
            <a:headEnd/>
            <a:tailEnd type="triangle" w="med" len="med"/>
          </a:ln>
          <a:effectLst/>
        </p:spPr>
        <p:txBody>
          <a:bodyPr/>
          <a:lstStyle/>
          <a:p>
            <a:endParaRPr lang="en-US"/>
          </a:p>
        </p:txBody>
      </p:sp>
      <p:pic>
        <p:nvPicPr>
          <p:cNvPr id="20505" name="Picture 25">
            <a:hlinkClick r:id="" action="ppaction://media"/>
          </p:cNvPr>
          <p:cNvPicPr>
            <a:picLocks noRot="1" noChangeAspect="1" noChangeArrowheads="1"/>
          </p:cNvPicPr>
          <p:nvPr>
            <a:wavAudioFile r:embed="rId1" name="~PP937.WAV"/>
          </p:nvPr>
        </p:nvPicPr>
        <p:blipFill>
          <a:blip r:embed="rId7"/>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900" advTm="36000">
        <p14:warp dir="in"/>
      </p:transition>
    </mc:Choice>
    <mc:Fallback>
      <p:transition spd="slow" advTm="3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0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050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 y="0"/>
            <a:ext cx="9021762"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3556"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3557"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dirty="0">
                  <a:ln w="28575">
                    <a:solidFill>
                      <a:schemeClr val="bg1"/>
                    </a:solidFill>
                    <a:round/>
                    <a:headEnd/>
                    <a:tailEnd/>
                  </a:ln>
                  <a:solidFill>
                    <a:srgbClr val="66FFCC"/>
                  </a:solidFill>
                  <a:latin typeface="Comic Book"/>
                </a:rPr>
                <a:t>Food Webs</a:t>
              </a:r>
            </a:p>
          </p:txBody>
        </p:sp>
      </p:grpSp>
      <p:sp>
        <p:nvSpPr>
          <p:cNvPr id="23558"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show all the connections between living things in an ecosystem.</a:t>
            </a:r>
          </a:p>
        </p:txBody>
      </p:sp>
      <p:pic>
        <p:nvPicPr>
          <p:cNvPr id="23559"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3560"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3561"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3562"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pic>
        <p:nvPicPr>
          <p:cNvPr id="23566" name="Picture 14"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3567" name="Picture 15"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3568" name="Picture 16"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3569" name="Line 17"/>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pic>
        <p:nvPicPr>
          <p:cNvPr id="23572" name="Picture 20"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3573" name="Picture 21"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sp>
        <p:nvSpPr>
          <p:cNvPr id="23575" name="Line 23"/>
          <p:cNvSpPr>
            <a:spLocks noChangeShapeType="1"/>
          </p:cNvSpPr>
          <p:nvPr/>
        </p:nvSpPr>
        <p:spPr bwMode="auto">
          <a:xfrm>
            <a:off x="1828800" y="4953000"/>
            <a:ext cx="762000" cy="457200"/>
          </a:xfrm>
          <a:prstGeom prst="line">
            <a:avLst/>
          </a:prstGeom>
          <a:noFill/>
          <a:ln w="38100">
            <a:solidFill>
              <a:srgbClr val="FFFF66"/>
            </a:solidFill>
            <a:round/>
            <a:headEnd/>
            <a:tailEnd type="triangle" w="med" len="med"/>
          </a:ln>
          <a:effectLst/>
        </p:spPr>
        <p:txBody>
          <a:bodyPr/>
          <a:lstStyle/>
          <a:p>
            <a:endParaRPr lang="en-US"/>
          </a:p>
        </p:txBody>
      </p:sp>
      <p:sp>
        <p:nvSpPr>
          <p:cNvPr id="23581" name="Line 29"/>
          <p:cNvSpPr>
            <a:spLocks noChangeShapeType="1"/>
          </p:cNvSpPr>
          <p:nvPr/>
        </p:nvSpPr>
        <p:spPr bwMode="auto">
          <a:xfrm flipV="1">
            <a:off x="3733800" y="5715000"/>
            <a:ext cx="2819400" cy="0"/>
          </a:xfrm>
          <a:prstGeom prst="line">
            <a:avLst/>
          </a:prstGeom>
          <a:noFill/>
          <a:ln w="38100">
            <a:solidFill>
              <a:srgbClr val="FFFF66"/>
            </a:solidFill>
            <a:round/>
            <a:headEnd/>
            <a:tailEnd type="triangle" w="med" len="med"/>
          </a:ln>
          <a:effectLst/>
        </p:spPr>
        <p:txBody>
          <a:bodyPr/>
          <a:lstStyle/>
          <a:p>
            <a:endParaRPr lang="en-US"/>
          </a:p>
        </p:txBody>
      </p:sp>
      <p:pic>
        <p:nvPicPr>
          <p:cNvPr id="23590" name="Picture 38">
            <a:hlinkClick r:id="" action="ppaction://media"/>
          </p:cNvPr>
          <p:cNvPicPr>
            <a:picLocks noRot="1" noChangeAspect="1" noChangeArrowheads="1"/>
          </p:cNvPicPr>
          <p:nvPr>
            <a:wavAudioFile r:embed="rId1" name="~PP2238.WAV"/>
          </p:nvPr>
        </p:nvPicPr>
        <p:blipFill>
          <a:blip r:embed="rId12"/>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100" advTm="18000">
        <p14:switch dir="r"/>
      </p:transition>
    </mc:Choice>
    <mc:Fallback>
      <p:transition spd="slow"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59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3590"/>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 y="0"/>
            <a:ext cx="9144001"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2532"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2533"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dirty="0">
                  <a:ln w="28575">
                    <a:solidFill>
                      <a:schemeClr val="bg1"/>
                    </a:solidFill>
                    <a:round/>
                    <a:headEnd/>
                    <a:tailEnd/>
                  </a:ln>
                  <a:solidFill>
                    <a:srgbClr val="66FFCC"/>
                  </a:solidFill>
                  <a:latin typeface="Comic Book"/>
                </a:rPr>
                <a:t>Food Webs</a:t>
              </a:r>
            </a:p>
          </p:txBody>
        </p:sp>
      </p:grpSp>
      <p:sp>
        <p:nvSpPr>
          <p:cNvPr id="22534"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mean that secondary consumers eat different things too.</a:t>
            </a:r>
          </a:p>
        </p:txBody>
      </p:sp>
      <p:pic>
        <p:nvPicPr>
          <p:cNvPr id="22535" name="Picture 7" descr="MP900049290[1]"/>
          <p:cNvPicPr>
            <a:picLocks noChangeAspect="1" noChangeArrowheads="1"/>
          </p:cNvPicPr>
          <p:nvPr/>
        </p:nvPicPr>
        <p:blipFill>
          <a:blip r:embed="rId3" cstate="print"/>
          <a:srcRect/>
          <a:stretch>
            <a:fillRect/>
          </a:stretch>
        </p:blipFill>
        <p:spPr bwMode="auto">
          <a:xfrm>
            <a:off x="4572000" y="1905000"/>
            <a:ext cx="1066800" cy="715963"/>
          </a:xfrm>
          <a:prstGeom prst="rect">
            <a:avLst/>
          </a:prstGeom>
          <a:noFill/>
          <a:ln w="38100">
            <a:solidFill>
              <a:srgbClr val="66FF99"/>
            </a:solidFill>
            <a:miter lim="800000"/>
            <a:headEnd/>
            <a:tailEnd/>
          </a:ln>
        </p:spPr>
      </p:pic>
      <p:pic>
        <p:nvPicPr>
          <p:cNvPr id="22536" name="Picture 8" descr="TEN_5_08_028a"/>
          <p:cNvPicPr>
            <a:picLocks noChangeAspect="1" noChangeArrowheads="1"/>
          </p:cNvPicPr>
          <p:nvPr/>
        </p:nvPicPr>
        <p:blipFill>
          <a:blip r:embed="rId4"/>
          <a:srcRect/>
          <a:stretch>
            <a:fillRect/>
          </a:stretch>
        </p:blipFill>
        <p:spPr bwMode="auto">
          <a:xfrm>
            <a:off x="685800" y="2209800"/>
            <a:ext cx="1524000" cy="1377950"/>
          </a:xfrm>
          <a:prstGeom prst="rect">
            <a:avLst/>
          </a:prstGeom>
          <a:noFill/>
          <a:ln w="38100">
            <a:solidFill>
              <a:srgbClr val="800000"/>
            </a:solidFill>
            <a:miter lim="800000"/>
            <a:headEnd/>
            <a:tailEnd/>
          </a:ln>
        </p:spPr>
      </p:pic>
      <p:pic>
        <p:nvPicPr>
          <p:cNvPr id="22537" name="Picture 9" descr="fswcr3_09_035"/>
          <p:cNvPicPr>
            <a:picLocks noChangeAspect="1" noChangeArrowheads="1"/>
          </p:cNvPicPr>
          <p:nvPr/>
        </p:nvPicPr>
        <p:blipFill>
          <a:blip r:embed="rId5"/>
          <a:srcRect/>
          <a:stretch>
            <a:fillRect/>
          </a:stretch>
        </p:blipFill>
        <p:spPr bwMode="auto">
          <a:xfrm>
            <a:off x="6400800" y="1905000"/>
            <a:ext cx="2095500" cy="1565275"/>
          </a:xfrm>
          <a:prstGeom prst="rect">
            <a:avLst/>
          </a:prstGeom>
          <a:noFill/>
          <a:ln w="38100">
            <a:solidFill>
              <a:schemeClr val="accent2"/>
            </a:solidFill>
            <a:miter lim="800000"/>
            <a:headEnd/>
            <a:tailEnd/>
          </a:ln>
        </p:spPr>
      </p:pic>
      <p:sp>
        <p:nvSpPr>
          <p:cNvPr id="22538" name="Line 10"/>
          <p:cNvSpPr>
            <a:spLocks noChangeShapeType="1"/>
          </p:cNvSpPr>
          <p:nvPr/>
        </p:nvSpPr>
        <p:spPr bwMode="auto">
          <a:xfrm flipV="1">
            <a:off x="5791200" y="3505200"/>
            <a:ext cx="762000" cy="990600"/>
          </a:xfrm>
          <a:prstGeom prst="line">
            <a:avLst/>
          </a:prstGeom>
          <a:noFill/>
          <a:ln w="76200">
            <a:solidFill>
              <a:srgbClr val="FFFF66"/>
            </a:solidFill>
            <a:round/>
            <a:headEnd/>
            <a:tailEnd type="triangle" w="med" len="med"/>
          </a:ln>
          <a:effectLst/>
        </p:spPr>
        <p:txBody>
          <a:bodyPr/>
          <a:lstStyle/>
          <a:p>
            <a:endParaRPr lang="en-US"/>
          </a:p>
        </p:txBody>
      </p:sp>
      <p:sp>
        <p:nvSpPr>
          <p:cNvPr id="22539" name="Line 11"/>
          <p:cNvSpPr>
            <a:spLocks noChangeShapeType="1"/>
          </p:cNvSpPr>
          <p:nvPr/>
        </p:nvSpPr>
        <p:spPr bwMode="auto">
          <a:xfrm flipV="1">
            <a:off x="5715000" y="2362200"/>
            <a:ext cx="609600" cy="0"/>
          </a:xfrm>
          <a:prstGeom prst="line">
            <a:avLst/>
          </a:prstGeom>
          <a:noFill/>
          <a:ln w="76200">
            <a:solidFill>
              <a:srgbClr val="FFFF66"/>
            </a:solidFill>
            <a:round/>
            <a:headEnd/>
            <a:tailEnd type="triangle" w="med" len="med"/>
          </a:ln>
          <a:effectLst/>
        </p:spPr>
        <p:txBody>
          <a:bodyPr/>
          <a:lstStyle/>
          <a:p>
            <a:endParaRPr lang="en-US"/>
          </a:p>
        </p:txBody>
      </p:sp>
      <p:sp>
        <p:nvSpPr>
          <p:cNvPr id="22540" name="Line 12"/>
          <p:cNvSpPr>
            <a:spLocks noChangeShapeType="1"/>
          </p:cNvSpPr>
          <p:nvPr/>
        </p:nvSpPr>
        <p:spPr bwMode="auto">
          <a:xfrm flipV="1">
            <a:off x="4953000" y="3048000"/>
            <a:ext cx="1371600" cy="381000"/>
          </a:xfrm>
          <a:prstGeom prst="line">
            <a:avLst/>
          </a:prstGeom>
          <a:noFill/>
          <a:ln w="76200">
            <a:solidFill>
              <a:srgbClr val="FFFF66"/>
            </a:solidFill>
            <a:round/>
            <a:headEnd/>
            <a:tailEnd type="triangle" w="med" len="med"/>
          </a:ln>
          <a:effectLst/>
        </p:spPr>
        <p:txBody>
          <a:bodyPr/>
          <a:lstStyle/>
          <a:p>
            <a:endParaRPr lang="en-US"/>
          </a:p>
        </p:txBody>
      </p:sp>
      <p:pic>
        <p:nvPicPr>
          <p:cNvPr id="22542" name="Picture 14" descr="berries"/>
          <p:cNvPicPr>
            <a:picLocks noChangeAspect="1" noChangeArrowheads="1"/>
          </p:cNvPicPr>
          <p:nvPr/>
        </p:nvPicPr>
        <p:blipFill>
          <a:blip r:embed="rId6"/>
          <a:srcRect l="26666" t="12061" b="7538"/>
          <a:stretch>
            <a:fillRect/>
          </a:stretch>
        </p:blipFill>
        <p:spPr bwMode="auto">
          <a:xfrm>
            <a:off x="7010400" y="5029200"/>
            <a:ext cx="1447800" cy="1052513"/>
          </a:xfrm>
          <a:prstGeom prst="rect">
            <a:avLst/>
          </a:prstGeom>
          <a:noFill/>
          <a:ln w="38100">
            <a:solidFill>
              <a:srgbClr val="FF0066"/>
            </a:solidFill>
            <a:miter lim="800000"/>
            <a:headEnd/>
            <a:tailEnd/>
          </a:ln>
        </p:spPr>
      </p:pic>
      <p:sp>
        <p:nvSpPr>
          <p:cNvPr id="22544" name="Line 16"/>
          <p:cNvSpPr>
            <a:spLocks noChangeShapeType="1"/>
          </p:cNvSpPr>
          <p:nvPr/>
        </p:nvSpPr>
        <p:spPr bwMode="auto">
          <a:xfrm flipV="1">
            <a:off x="7696200" y="3505200"/>
            <a:ext cx="76200" cy="1447800"/>
          </a:xfrm>
          <a:prstGeom prst="line">
            <a:avLst/>
          </a:prstGeom>
          <a:noFill/>
          <a:ln w="76200">
            <a:solidFill>
              <a:srgbClr val="FFFF66"/>
            </a:solidFill>
            <a:round/>
            <a:headEnd/>
            <a:tailEnd type="triangle" w="med" len="med"/>
          </a:ln>
          <a:effectLst/>
        </p:spPr>
        <p:txBody>
          <a:bodyPr/>
          <a:lstStyle/>
          <a:p>
            <a:endParaRPr lang="en-US"/>
          </a:p>
        </p:txBody>
      </p:sp>
      <p:pic>
        <p:nvPicPr>
          <p:cNvPr id="22545" name="Picture 17" descr="bird"/>
          <p:cNvPicPr>
            <a:picLocks noChangeAspect="1" noChangeArrowheads="1"/>
          </p:cNvPicPr>
          <p:nvPr/>
        </p:nvPicPr>
        <p:blipFill>
          <a:blip r:embed="rId7"/>
          <a:srcRect l="16000" t="26666" b="12000"/>
          <a:stretch>
            <a:fillRect/>
          </a:stretch>
        </p:blipFill>
        <p:spPr bwMode="auto">
          <a:xfrm>
            <a:off x="5029200" y="4572000"/>
            <a:ext cx="1182688" cy="1295400"/>
          </a:xfrm>
          <a:prstGeom prst="rect">
            <a:avLst/>
          </a:prstGeom>
          <a:noFill/>
          <a:ln w="38100">
            <a:solidFill>
              <a:srgbClr val="CCCC00"/>
            </a:solidFill>
            <a:miter lim="800000"/>
            <a:headEnd/>
            <a:tailEnd/>
          </a:ln>
        </p:spPr>
      </p:pic>
      <p:pic>
        <p:nvPicPr>
          <p:cNvPr id="22546" name="Picture 18" descr="grasshopper"/>
          <p:cNvPicPr>
            <a:picLocks noChangeAspect="1" noChangeArrowheads="1"/>
          </p:cNvPicPr>
          <p:nvPr/>
        </p:nvPicPr>
        <p:blipFill>
          <a:blip r:embed="rId8"/>
          <a:srcRect l="5333" t="12000" r="12000" b="12000"/>
          <a:stretch>
            <a:fillRect/>
          </a:stretch>
        </p:blipFill>
        <p:spPr bwMode="auto">
          <a:xfrm>
            <a:off x="3276600" y="3048000"/>
            <a:ext cx="1600200" cy="981075"/>
          </a:xfrm>
          <a:prstGeom prst="rect">
            <a:avLst/>
          </a:prstGeom>
          <a:noFill/>
          <a:ln w="38100">
            <a:solidFill>
              <a:srgbClr val="00CC00"/>
            </a:solidFill>
            <a:miter lim="800000"/>
            <a:headEnd/>
            <a:tailEnd/>
          </a:ln>
        </p:spPr>
      </p:pic>
      <p:pic>
        <p:nvPicPr>
          <p:cNvPr id="22549" name="Picture 21">
            <a:hlinkClick r:id="" action="ppaction://media"/>
          </p:cNvPr>
          <p:cNvPicPr>
            <a:picLocks noRot="1" noChangeAspect="1" noChangeArrowheads="1"/>
          </p:cNvPicPr>
          <p:nvPr>
            <a:wavAudioFile r:embed="rId1" name="~PP4077.WAV"/>
          </p:nvPr>
        </p:nvPicPr>
        <p:blipFill>
          <a:blip r:embed="rId9"/>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800" advTm="14000">
        <p:circle/>
      </p:transition>
    </mc:Choice>
    <mc:Fallback>
      <p:transition spd="slow" advTm="1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54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2549"/>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3556"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3557"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66FFCC"/>
                  </a:solidFill>
                  <a:latin typeface="Comic Book"/>
                </a:rPr>
                <a:t>Food Webs</a:t>
              </a:r>
            </a:p>
          </p:txBody>
        </p:sp>
      </p:grpSp>
      <p:sp>
        <p:nvSpPr>
          <p:cNvPr id="23558"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show all the connections between living things in an ecosystem.</a:t>
            </a:r>
          </a:p>
        </p:txBody>
      </p:sp>
      <p:pic>
        <p:nvPicPr>
          <p:cNvPr id="23559"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3560"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3561"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3562"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pic>
        <p:nvPicPr>
          <p:cNvPr id="23566" name="Picture 14"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3567" name="Picture 15"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3568" name="Picture 16"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3569" name="Line 17"/>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pic>
        <p:nvPicPr>
          <p:cNvPr id="23572" name="Picture 20"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3573" name="Picture 21"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sp>
        <p:nvSpPr>
          <p:cNvPr id="23575" name="Line 23"/>
          <p:cNvSpPr>
            <a:spLocks noChangeShapeType="1"/>
          </p:cNvSpPr>
          <p:nvPr/>
        </p:nvSpPr>
        <p:spPr bwMode="auto">
          <a:xfrm>
            <a:off x="1828800" y="4953000"/>
            <a:ext cx="762000" cy="457200"/>
          </a:xfrm>
          <a:prstGeom prst="line">
            <a:avLst/>
          </a:prstGeom>
          <a:noFill/>
          <a:ln w="38100">
            <a:solidFill>
              <a:srgbClr val="FFFF66"/>
            </a:solidFill>
            <a:round/>
            <a:headEnd/>
            <a:tailEnd type="triangle" w="med" len="med"/>
          </a:ln>
          <a:effectLst/>
        </p:spPr>
        <p:txBody>
          <a:bodyPr/>
          <a:lstStyle/>
          <a:p>
            <a:endParaRPr lang="en-US"/>
          </a:p>
        </p:txBody>
      </p:sp>
      <p:sp>
        <p:nvSpPr>
          <p:cNvPr id="23581" name="Line 29"/>
          <p:cNvSpPr>
            <a:spLocks noChangeShapeType="1"/>
          </p:cNvSpPr>
          <p:nvPr/>
        </p:nvSpPr>
        <p:spPr bwMode="auto">
          <a:xfrm flipV="1">
            <a:off x="3733800" y="5715000"/>
            <a:ext cx="2819400" cy="0"/>
          </a:xfrm>
          <a:prstGeom prst="line">
            <a:avLst/>
          </a:prstGeom>
          <a:noFill/>
          <a:ln w="38100">
            <a:solidFill>
              <a:srgbClr val="FFFF66"/>
            </a:solidFill>
            <a:round/>
            <a:headEnd/>
            <a:tailEnd type="triangle" w="med" len="med"/>
          </a:ln>
          <a:effectLst/>
        </p:spPr>
        <p:txBody>
          <a:bodyPr/>
          <a:lstStyle/>
          <a:p>
            <a:endParaRPr lang="en-US"/>
          </a:p>
        </p:txBody>
      </p:sp>
      <p:pic>
        <p:nvPicPr>
          <p:cNvPr id="23590" name="Picture 38">
            <a:hlinkClick r:id="" action="ppaction://media"/>
          </p:cNvPr>
          <p:cNvPicPr>
            <a:picLocks noRot="1" noChangeAspect="1" noChangeArrowheads="1"/>
          </p:cNvPicPr>
          <p:nvPr>
            <a:wavAudioFile r:embed="rId1" name="~PP2238.WAV"/>
          </p:nvPr>
        </p:nvPicPr>
        <p:blipFill>
          <a:blip r:embed="rId12"/>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advTm="18000">
        <p14:flip dir="r"/>
      </p:transition>
    </mc:Choice>
    <mc:Fallback>
      <p:transition spd="slow"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59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3590"/>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9700"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9701"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66FFCC"/>
                  </a:solidFill>
                  <a:latin typeface="Comic Book"/>
                </a:rPr>
                <a:t>Food Webs</a:t>
              </a:r>
            </a:p>
          </p:txBody>
        </p:sp>
      </p:grpSp>
      <p:sp>
        <p:nvSpPr>
          <p:cNvPr id="29702"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show all the connections between living things in an ecosystem.</a:t>
            </a:r>
          </a:p>
        </p:txBody>
      </p:sp>
      <p:pic>
        <p:nvPicPr>
          <p:cNvPr id="29703"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9704"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9705"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9706"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sp>
        <p:nvSpPr>
          <p:cNvPr id="29707" name="Line 11"/>
          <p:cNvSpPr>
            <a:spLocks noChangeShapeType="1"/>
          </p:cNvSpPr>
          <p:nvPr/>
        </p:nvSpPr>
        <p:spPr bwMode="auto">
          <a:xfrm flipH="1">
            <a:off x="838200" y="2819400"/>
            <a:ext cx="76200" cy="838200"/>
          </a:xfrm>
          <a:prstGeom prst="line">
            <a:avLst/>
          </a:prstGeom>
          <a:noFill/>
          <a:ln w="38100">
            <a:solidFill>
              <a:srgbClr val="FFFF66"/>
            </a:solidFill>
            <a:round/>
            <a:headEnd/>
            <a:tailEnd type="triangle" w="med" len="med"/>
          </a:ln>
          <a:effectLst/>
        </p:spPr>
        <p:txBody>
          <a:bodyPr/>
          <a:lstStyle/>
          <a:p>
            <a:endParaRPr lang="en-US"/>
          </a:p>
        </p:txBody>
      </p:sp>
      <p:pic>
        <p:nvPicPr>
          <p:cNvPr id="29708" name="Picture 12"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9709" name="Picture 13"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9710" name="Picture 14"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9711" name="Line 15"/>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sp>
        <p:nvSpPr>
          <p:cNvPr id="29712" name="Line 16"/>
          <p:cNvSpPr>
            <a:spLocks noChangeShapeType="1"/>
          </p:cNvSpPr>
          <p:nvPr/>
        </p:nvSpPr>
        <p:spPr bwMode="auto">
          <a:xfrm>
            <a:off x="1371600" y="2667000"/>
            <a:ext cx="609600" cy="609600"/>
          </a:xfrm>
          <a:prstGeom prst="line">
            <a:avLst/>
          </a:prstGeom>
          <a:noFill/>
          <a:ln w="38100">
            <a:solidFill>
              <a:srgbClr val="FFFF66"/>
            </a:solidFill>
            <a:round/>
            <a:headEnd/>
            <a:tailEnd type="triangle" w="med" len="med"/>
          </a:ln>
          <a:effectLst/>
        </p:spPr>
        <p:txBody>
          <a:bodyPr/>
          <a:lstStyle/>
          <a:p>
            <a:endParaRPr lang="en-US"/>
          </a:p>
        </p:txBody>
      </p:sp>
      <p:sp>
        <p:nvSpPr>
          <p:cNvPr id="29713" name="Line 17"/>
          <p:cNvSpPr>
            <a:spLocks noChangeShapeType="1"/>
          </p:cNvSpPr>
          <p:nvPr/>
        </p:nvSpPr>
        <p:spPr bwMode="auto">
          <a:xfrm>
            <a:off x="1447800" y="2438400"/>
            <a:ext cx="762000" cy="152400"/>
          </a:xfrm>
          <a:prstGeom prst="line">
            <a:avLst/>
          </a:prstGeom>
          <a:noFill/>
          <a:ln w="38100">
            <a:solidFill>
              <a:srgbClr val="FFFF66"/>
            </a:solidFill>
            <a:round/>
            <a:headEnd/>
            <a:tailEnd type="triangle" w="med" len="med"/>
          </a:ln>
          <a:effectLst/>
        </p:spPr>
        <p:txBody>
          <a:bodyPr/>
          <a:lstStyle/>
          <a:p>
            <a:endParaRPr lang="en-US"/>
          </a:p>
        </p:txBody>
      </p:sp>
      <p:pic>
        <p:nvPicPr>
          <p:cNvPr id="29714" name="Picture 18"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9715" name="Picture 19"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pic>
        <p:nvPicPr>
          <p:cNvPr id="29732" name="Picture 36">
            <a:hlinkClick r:id="" action="ppaction://media"/>
          </p:cNvPr>
          <p:cNvPicPr>
            <a:picLocks noRot="1" noChangeAspect="1" noChangeArrowheads="1"/>
          </p:cNvPicPr>
          <p:nvPr>
            <a:wavAudioFile r:embed="rId1" name="~PP28.WAV"/>
          </p:nvPr>
        </p:nvPicPr>
        <p:blipFill>
          <a:blip r:embed="rId12"/>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900" advTm="9000">
        <p14:glitter pattern="hexagon"/>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7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973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 y="-152400"/>
            <a:ext cx="9144001" cy="70104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4580"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4581"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dirty="0">
                  <a:ln w="28575">
                    <a:solidFill>
                      <a:schemeClr val="bg1"/>
                    </a:solidFill>
                    <a:round/>
                    <a:headEnd/>
                    <a:tailEnd/>
                  </a:ln>
                  <a:solidFill>
                    <a:srgbClr val="66FFCC"/>
                  </a:solidFill>
                  <a:latin typeface="Comic Book"/>
                </a:rPr>
                <a:t>Food Webs</a:t>
              </a:r>
            </a:p>
          </p:txBody>
        </p:sp>
      </p:grpSp>
      <p:sp>
        <p:nvSpPr>
          <p:cNvPr id="24582"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dirty="0">
                <a:solidFill>
                  <a:schemeClr val="bg1"/>
                </a:solidFill>
                <a:latin typeface="Comic Book" pitchFamily="2" charset="0"/>
              </a:rPr>
              <a:t>show all the connections between living things in an ecosystem.</a:t>
            </a:r>
          </a:p>
        </p:txBody>
      </p:sp>
      <p:pic>
        <p:nvPicPr>
          <p:cNvPr id="24583"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4584"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4585"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4586"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sp>
        <p:nvSpPr>
          <p:cNvPr id="24587" name="Line 11"/>
          <p:cNvSpPr>
            <a:spLocks noChangeShapeType="1"/>
          </p:cNvSpPr>
          <p:nvPr/>
        </p:nvSpPr>
        <p:spPr bwMode="auto">
          <a:xfrm flipH="1">
            <a:off x="838200" y="2819400"/>
            <a:ext cx="76200" cy="838200"/>
          </a:xfrm>
          <a:prstGeom prst="line">
            <a:avLst/>
          </a:prstGeom>
          <a:noFill/>
          <a:ln w="38100">
            <a:solidFill>
              <a:srgbClr val="FFFF66"/>
            </a:solidFill>
            <a:round/>
            <a:headEnd/>
            <a:tailEnd type="triangle" w="med" len="med"/>
          </a:ln>
          <a:effectLst/>
        </p:spPr>
        <p:txBody>
          <a:bodyPr/>
          <a:lstStyle/>
          <a:p>
            <a:endParaRPr lang="en-US"/>
          </a:p>
        </p:txBody>
      </p:sp>
      <p:pic>
        <p:nvPicPr>
          <p:cNvPr id="24588" name="Picture 12"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4589" name="Picture 13"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4590" name="Picture 14"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4591" name="Line 15"/>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sp>
        <p:nvSpPr>
          <p:cNvPr id="24592" name="Line 16"/>
          <p:cNvSpPr>
            <a:spLocks noChangeShapeType="1"/>
          </p:cNvSpPr>
          <p:nvPr/>
        </p:nvSpPr>
        <p:spPr bwMode="auto">
          <a:xfrm>
            <a:off x="1371600" y="2667000"/>
            <a:ext cx="609600" cy="609600"/>
          </a:xfrm>
          <a:prstGeom prst="line">
            <a:avLst/>
          </a:prstGeom>
          <a:noFill/>
          <a:ln w="38100">
            <a:solidFill>
              <a:srgbClr val="FFFF66"/>
            </a:solidFill>
            <a:round/>
            <a:headEnd/>
            <a:tailEnd type="triangle" w="med" len="med"/>
          </a:ln>
          <a:effectLst/>
        </p:spPr>
        <p:txBody>
          <a:bodyPr/>
          <a:lstStyle/>
          <a:p>
            <a:endParaRPr lang="en-US"/>
          </a:p>
        </p:txBody>
      </p:sp>
      <p:sp>
        <p:nvSpPr>
          <p:cNvPr id="24593" name="Line 17"/>
          <p:cNvSpPr>
            <a:spLocks noChangeShapeType="1"/>
          </p:cNvSpPr>
          <p:nvPr/>
        </p:nvSpPr>
        <p:spPr bwMode="auto">
          <a:xfrm>
            <a:off x="1447800" y="2438400"/>
            <a:ext cx="762000" cy="152400"/>
          </a:xfrm>
          <a:prstGeom prst="line">
            <a:avLst/>
          </a:prstGeom>
          <a:noFill/>
          <a:ln w="38100">
            <a:solidFill>
              <a:srgbClr val="FFFF66"/>
            </a:solidFill>
            <a:round/>
            <a:headEnd/>
            <a:tailEnd type="triangle" w="med" len="med"/>
          </a:ln>
          <a:effectLst/>
        </p:spPr>
        <p:txBody>
          <a:bodyPr/>
          <a:lstStyle/>
          <a:p>
            <a:endParaRPr lang="en-US"/>
          </a:p>
        </p:txBody>
      </p:sp>
      <p:pic>
        <p:nvPicPr>
          <p:cNvPr id="24594" name="Picture 18"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4595" name="Picture 19"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sp>
        <p:nvSpPr>
          <p:cNvPr id="24596" name="Line 20"/>
          <p:cNvSpPr>
            <a:spLocks noChangeShapeType="1"/>
          </p:cNvSpPr>
          <p:nvPr/>
        </p:nvSpPr>
        <p:spPr bwMode="auto">
          <a:xfrm>
            <a:off x="914400" y="4724400"/>
            <a:ext cx="1676400" cy="1066800"/>
          </a:xfrm>
          <a:prstGeom prst="line">
            <a:avLst/>
          </a:prstGeom>
          <a:noFill/>
          <a:ln w="38100">
            <a:solidFill>
              <a:srgbClr val="FFFF66"/>
            </a:solidFill>
            <a:round/>
            <a:headEnd/>
            <a:tailEnd type="triangle" w="med" len="med"/>
          </a:ln>
          <a:effectLst/>
        </p:spPr>
        <p:txBody>
          <a:bodyPr/>
          <a:lstStyle/>
          <a:p>
            <a:endParaRPr lang="en-US"/>
          </a:p>
        </p:txBody>
      </p:sp>
      <p:sp>
        <p:nvSpPr>
          <p:cNvPr id="24597" name="Line 21"/>
          <p:cNvSpPr>
            <a:spLocks noChangeShapeType="1"/>
          </p:cNvSpPr>
          <p:nvPr/>
        </p:nvSpPr>
        <p:spPr bwMode="auto">
          <a:xfrm>
            <a:off x="1828800" y="4953000"/>
            <a:ext cx="762000" cy="457200"/>
          </a:xfrm>
          <a:prstGeom prst="line">
            <a:avLst/>
          </a:prstGeom>
          <a:noFill/>
          <a:ln w="38100">
            <a:solidFill>
              <a:srgbClr val="FFFF66"/>
            </a:solidFill>
            <a:round/>
            <a:headEnd/>
            <a:tailEnd type="triangle" w="med" len="med"/>
          </a:ln>
          <a:effectLst/>
        </p:spPr>
        <p:txBody>
          <a:bodyPr/>
          <a:lstStyle/>
          <a:p>
            <a:endParaRPr lang="en-US"/>
          </a:p>
        </p:txBody>
      </p:sp>
      <p:sp>
        <p:nvSpPr>
          <p:cNvPr id="24598" name="Line 22"/>
          <p:cNvSpPr>
            <a:spLocks noChangeShapeType="1"/>
          </p:cNvSpPr>
          <p:nvPr/>
        </p:nvSpPr>
        <p:spPr bwMode="auto">
          <a:xfrm>
            <a:off x="2514600" y="4038600"/>
            <a:ext cx="304800" cy="1143000"/>
          </a:xfrm>
          <a:prstGeom prst="line">
            <a:avLst/>
          </a:prstGeom>
          <a:noFill/>
          <a:ln w="38100">
            <a:solidFill>
              <a:srgbClr val="FFFF66"/>
            </a:solidFill>
            <a:round/>
            <a:headEnd/>
            <a:tailEnd type="triangle" w="med" len="med"/>
          </a:ln>
          <a:effectLst/>
        </p:spPr>
        <p:txBody>
          <a:bodyPr/>
          <a:lstStyle/>
          <a:p>
            <a:endParaRPr lang="en-US"/>
          </a:p>
        </p:txBody>
      </p:sp>
      <p:sp>
        <p:nvSpPr>
          <p:cNvPr id="24599" name="Line 23"/>
          <p:cNvSpPr>
            <a:spLocks noChangeShapeType="1"/>
          </p:cNvSpPr>
          <p:nvPr/>
        </p:nvSpPr>
        <p:spPr bwMode="auto">
          <a:xfrm>
            <a:off x="3200400" y="3200400"/>
            <a:ext cx="152400" cy="1981200"/>
          </a:xfrm>
          <a:prstGeom prst="line">
            <a:avLst/>
          </a:prstGeom>
          <a:noFill/>
          <a:ln w="38100">
            <a:solidFill>
              <a:srgbClr val="FFFF66"/>
            </a:solidFill>
            <a:round/>
            <a:headEnd/>
            <a:tailEnd type="triangle" w="med" len="med"/>
          </a:ln>
          <a:effectLst/>
        </p:spPr>
        <p:txBody>
          <a:bodyPr/>
          <a:lstStyle/>
          <a:p>
            <a:endParaRPr lang="en-US"/>
          </a:p>
        </p:txBody>
      </p:sp>
      <p:pic>
        <p:nvPicPr>
          <p:cNvPr id="24612" name="Picture 36">
            <a:hlinkClick r:id="" action="ppaction://media"/>
          </p:cNvPr>
          <p:cNvPicPr>
            <a:picLocks noRot="1" noChangeAspect="1" noChangeArrowheads="1"/>
          </p:cNvPicPr>
          <p:nvPr>
            <a:wavAudioFile r:embed="rId1" name="~PP2586.WAV"/>
          </p:nvPr>
        </p:nvPicPr>
        <p:blipFill>
          <a:blip r:embed="rId12"/>
          <a:srcRect/>
          <a:stretch>
            <a:fillRect/>
          </a:stretch>
        </p:blipFill>
        <p:spPr bwMode="auto">
          <a:xfrm>
            <a:off x="8716963" y="6430963"/>
            <a:ext cx="304800" cy="304800"/>
          </a:xfrm>
          <a:prstGeom prst="rect">
            <a:avLst/>
          </a:prstGeom>
          <a:noFill/>
        </p:spPr>
      </p:pic>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6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461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5604"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5605"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66FFCC"/>
                  </a:solidFill>
                  <a:latin typeface="Comic Book"/>
                </a:rPr>
                <a:t>Food Webs</a:t>
              </a:r>
            </a:p>
          </p:txBody>
        </p:sp>
      </p:grpSp>
      <p:sp>
        <p:nvSpPr>
          <p:cNvPr id="25606"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show all the connections between living things in an ecosystem.</a:t>
            </a:r>
          </a:p>
        </p:txBody>
      </p:sp>
      <p:pic>
        <p:nvPicPr>
          <p:cNvPr id="25607"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5608"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5609"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5610"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sp>
        <p:nvSpPr>
          <p:cNvPr id="25611" name="Line 11"/>
          <p:cNvSpPr>
            <a:spLocks noChangeShapeType="1"/>
          </p:cNvSpPr>
          <p:nvPr/>
        </p:nvSpPr>
        <p:spPr bwMode="auto">
          <a:xfrm flipH="1">
            <a:off x="838200" y="2819400"/>
            <a:ext cx="76200" cy="838200"/>
          </a:xfrm>
          <a:prstGeom prst="line">
            <a:avLst/>
          </a:prstGeom>
          <a:noFill/>
          <a:ln w="38100">
            <a:solidFill>
              <a:srgbClr val="FFFF66"/>
            </a:solidFill>
            <a:round/>
            <a:headEnd/>
            <a:tailEnd type="triangle" w="med" len="med"/>
          </a:ln>
          <a:effectLst/>
        </p:spPr>
        <p:txBody>
          <a:bodyPr/>
          <a:lstStyle/>
          <a:p>
            <a:endParaRPr lang="en-US"/>
          </a:p>
        </p:txBody>
      </p:sp>
      <p:pic>
        <p:nvPicPr>
          <p:cNvPr id="25612" name="Picture 12"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5613" name="Picture 13"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5614" name="Picture 14"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5615" name="Line 15"/>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sp>
        <p:nvSpPr>
          <p:cNvPr id="25616" name="Line 16"/>
          <p:cNvSpPr>
            <a:spLocks noChangeShapeType="1"/>
          </p:cNvSpPr>
          <p:nvPr/>
        </p:nvSpPr>
        <p:spPr bwMode="auto">
          <a:xfrm>
            <a:off x="1371600" y="2667000"/>
            <a:ext cx="609600" cy="609600"/>
          </a:xfrm>
          <a:prstGeom prst="line">
            <a:avLst/>
          </a:prstGeom>
          <a:noFill/>
          <a:ln w="38100">
            <a:solidFill>
              <a:srgbClr val="FFFF66"/>
            </a:solidFill>
            <a:round/>
            <a:headEnd/>
            <a:tailEnd type="triangle" w="med" len="med"/>
          </a:ln>
          <a:effectLst/>
        </p:spPr>
        <p:txBody>
          <a:bodyPr/>
          <a:lstStyle/>
          <a:p>
            <a:endParaRPr lang="en-US"/>
          </a:p>
        </p:txBody>
      </p:sp>
      <p:sp>
        <p:nvSpPr>
          <p:cNvPr id="25617" name="Line 17"/>
          <p:cNvSpPr>
            <a:spLocks noChangeShapeType="1"/>
          </p:cNvSpPr>
          <p:nvPr/>
        </p:nvSpPr>
        <p:spPr bwMode="auto">
          <a:xfrm>
            <a:off x="1447800" y="2438400"/>
            <a:ext cx="762000" cy="152400"/>
          </a:xfrm>
          <a:prstGeom prst="line">
            <a:avLst/>
          </a:prstGeom>
          <a:noFill/>
          <a:ln w="38100">
            <a:solidFill>
              <a:srgbClr val="FFFF66"/>
            </a:solidFill>
            <a:round/>
            <a:headEnd/>
            <a:tailEnd type="triangle" w="med" len="med"/>
          </a:ln>
          <a:effectLst/>
        </p:spPr>
        <p:txBody>
          <a:bodyPr/>
          <a:lstStyle/>
          <a:p>
            <a:endParaRPr lang="en-US"/>
          </a:p>
        </p:txBody>
      </p:sp>
      <p:pic>
        <p:nvPicPr>
          <p:cNvPr id="25618" name="Picture 18"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5619" name="Picture 19"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sp>
        <p:nvSpPr>
          <p:cNvPr id="25625" name="Line 25"/>
          <p:cNvSpPr>
            <a:spLocks noChangeShapeType="1"/>
          </p:cNvSpPr>
          <p:nvPr/>
        </p:nvSpPr>
        <p:spPr bwMode="auto">
          <a:xfrm>
            <a:off x="2819400" y="4038600"/>
            <a:ext cx="3733800" cy="1371600"/>
          </a:xfrm>
          <a:prstGeom prst="line">
            <a:avLst/>
          </a:prstGeom>
          <a:noFill/>
          <a:ln w="38100">
            <a:solidFill>
              <a:srgbClr val="FFFF66"/>
            </a:solidFill>
            <a:round/>
            <a:headEnd/>
            <a:tailEnd type="triangle" w="med" len="med"/>
          </a:ln>
          <a:effectLst/>
        </p:spPr>
        <p:txBody>
          <a:bodyPr/>
          <a:lstStyle/>
          <a:p>
            <a:endParaRPr lang="en-US"/>
          </a:p>
        </p:txBody>
      </p:sp>
      <p:sp>
        <p:nvSpPr>
          <p:cNvPr id="25627" name="Line 27"/>
          <p:cNvSpPr>
            <a:spLocks noChangeShapeType="1"/>
          </p:cNvSpPr>
          <p:nvPr/>
        </p:nvSpPr>
        <p:spPr bwMode="auto">
          <a:xfrm flipV="1">
            <a:off x="3733800" y="5715000"/>
            <a:ext cx="2819400" cy="0"/>
          </a:xfrm>
          <a:prstGeom prst="line">
            <a:avLst/>
          </a:prstGeom>
          <a:noFill/>
          <a:ln w="38100">
            <a:solidFill>
              <a:srgbClr val="FFFF66"/>
            </a:solidFill>
            <a:round/>
            <a:headEnd/>
            <a:tailEnd type="triangle" w="med" len="med"/>
          </a:ln>
          <a:effectLst/>
        </p:spPr>
        <p:txBody>
          <a:bodyPr/>
          <a:lstStyle/>
          <a:p>
            <a:endParaRPr lang="en-US"/>
          </a:p>
        </p:txBody>
      </p:sp>
      <p:sp>
        <p:nvSpPr>
          <p:cNvPr id="25628" name="Line 28"/>
          <p:cNvSpPr>
            <a:spLocks noChangeShapeType="1"/>
          </p:cNvSpPr>
          <p:nvPr/>
        </p:nvSpPr>
        <p:spPr bwMode="auto">
          <a:xfrm>
            <a:off x="2286000" y="4724400"/>
            <a:ext cx="4267200" cy="838200"/>
          </a:xfrm>
          <a:prstGeom prst="line">
            <a:avLst/>
          </a:prstGeom>
          <a:noFill/>
          <a:ln w="38100">
            <a:solidFill>
              <a:srgbClr val="FFFF66"/>
            </a:solidFill>
            <a:round/>
            <a:headEnd/>
            <a:tailEnd type="triangle" w="med" len="med"/>
          </a:ln>
          <a:effectLst/>
        </p:spPr>
        <p:txBody>
          <a:bodyPr/>
          <a:lstStyle/>
          <a:p>
            <a:endParaRPr lang="en-US"/>
          </a:p>
        </p:txBody>
      </p:sp>
      <p:sp>
        <p:nvSpPr>
          <p:cNvPr id="25631" name="Line 31"/>
          <p:cNvSpPr>
            <a:spLocks noChangeShapeType="1"/>
          </p:cNvSpPr>
          <p:nvPr/>
        </p:nvSpPr>
        <p:spPr bwMode="auto">
          <a:xfrm>
            <a:off x="5181600" y="4191000"/>
            <a:ext cx="1371600" cy="990600"/>
          </a:xfrm>
          <a:prstGeom prst="line">
            <a:avLst/>
          </a:prstGeom>
          <a:noFill/>
          <a:ln w="38100">
            <a:solidFill>
              <a:srgbClr val="FFFF66"/>
            </a:solidFill>
            <a:round/>
            <a:headEnd/>
            <a:tailEnd type="triangle" w="med" len="med"/>
          </a:ln>
          <a:effectLst/>
        </p:spPr>
        <p:txBody>
          <a:bodyPr/>
          <a:lstStyle/>
          <a:p>
            <a:endParaRPr lang="en-US"/>
          </a:p>
        </p:txBody>
      </p:sp>
      <p:sp>
        <p:nvSpPr>
          <p:cNvPr id="25632" name="Line 32"/>
          <p:cNvSpPr>
            <a:spLocks noChangeShapeType="1"/>
          </p:cNvSpPr>
          <p:nvPr/>
        </p:nvSpPr>
        <p:spPr bwMode="auto">
          <a:xfrm>
            <a:off x="6629400" y="3581400"/>
            <a:ext cx="457200" cy="1295400"/>
          </a:xfrm>
          <a:prstGeom prst="line">
            <a:avLst/>
          </a:prstGeom>
          <a:noFill/>
          <a:ln w="38100">
            <a:solidFill>
              <a:srgbClr val="FFFF66"/>
            </a:solidFill>
            <a:round/>
            <a:headEnd/>
            <a:tailEnd type="triangle" w="med" len="med"/>
          </a:ln>
          <a:effectLst/>
        </p:spPr>
        <p:txBody>
          <a:bodyPr/>
          <a:lstStyle/>
          <a:p>
            <a:endParaRPr lang="en-US"/>
          </a:p>
        </p:txBody>
      </p:sp>
      <p:pic>
        <p:nvPicPr>
          <p:cNvPr id="25636" name="Picture 36">
            <a:hlinkClick r:id="" action="ppaction://media"/>
          </p:cNvPr>
          <p:cNvPicPr>
            <a:picLocks noRot="1" noChangeAspect="1" noChangeArrowheads="1"/>
          </p:cNvPicPr>
          <p:nvPr>
            <a:wavAudioFile r:embed="rId1" name="~PP1503.WAV"/>
          </p:nvPr>
        </p:nvPicPr>
        <p:blipFill>
          <a:blip r:embed="rId12"/>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900" advTm="6000">
        <p14:glitter pattern="hexagon"/>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6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563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6628"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6629"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66FFCC"/>
                  </a:solidFill>
                  <a:latin typeface="Comic Book"/>
                </a:rPr>
                <a:t>Food Webs</a:t>
              </a:r>
            </a:p>
          </p:txBody>
        </p:sp>
      </p:grpSp>
      <p:sp>
        <p:nvSpPr>
          <p:cNvPr id="26630"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show all the connections between living things in an ecosystem.</a:t>
            </a:r>
          </a:p>
        </p:txBody>
      </p:sp>
      <p:pic>
        <p:nvPicPr>
          <p:cNvPr id="26631"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6632"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6633"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6634"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sp>
        <p:nvSpPr>
          <p:cNvPr id="26635" name="Line 11"/>
          <p:cNvSpPr>
            <a:spLocks noChangeShapeType="1"/>
          </p:cNvSpPr>
          <p:nvPr/>
        </p:nvSpPr>
        <p:spPr bwMode="auto">
          <a:xfrm flipH="1">
            <a:off x="838200" y="2819400"/>
            <a:ext cx="76200" cy="838200"/>
          </a:xfrm>
          <a:prstGeom prst="line">
            <a:avLst/>
          </a:prstGeom>
          <a:noFill/>
          <a:ln w="38100">
            <a:solidFill>
              <a:srgbClr val="FFFF66"/>
            </a:solidFill>
            <a:round/>
            <a:headEnd/>
            <a:tailEnd type="triangle" w="med" len="med"/>
          </a:ln>
          <a:effectLst/>
        </p:spPr>
        <p:txBody>
          <a:bodyPr/>
          <a:lstStyle/>
          <a:p>
            <a:endParaRPr lang="en-US"/>
          </a:p>
        </p:txBody>
      </p:sp>
      <p:pic>
        <p:nvPicPr>
          <p:cNvPr id="26636" name="Picture 12"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6637" name="Picture 13"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6638" name="Picture 14"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6639" name="Line 15"/>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sp>
        <p:nvSpPr>
          <p:cNvPr id="26640" name="Line 16"/>
          <p:cNvSpPr>
            <a:spLocks noChangeShapeType="1"/>
          </p:cNvSpPr>
          <p:nvPr/>
        </p:nvSpPr>
        <p:spPr bwMode="auto">
          <a:xfrm>
            <a:off x="1371600" y="2667000"/>
            <a:ext cx="609600" cy="609600"/>
          </a:xfrm>
          <a:prstGeom prst="line">
            <a:avLst/>
          </a:prstGeom>
          <a:noFill/>
          <a:ln w="38100">
            <a:solidFill>
              <a:srgbClr val="FFFF66"/>
            </a:solidFill>
            <a:round/>
            <a:headEnd/>
            <a:tailEnd type="triangle" w="med" len="med"/>
          </a:ln>
          <a:effectLst/>
        </p:spPr>
        <p:txBody>
          <a:bodyPr/>
          <a:lstStyle/>
          <a:p>
            <a:endParaRPr lang="en-US"/>
          </a:p>
        </p:txBody>
      </p:sp>
      <p:sp>
        <p:nvSpPr>
          <p:cNvPr id="26641" name="Line 17"/>
          <p:cNvSpPr>
            <a:spLocks noChangeShapeType="1"/>
          </p:cNvSpPr>
          <p:nvPr/>
        </p:nvSpPr>
        <p:spPr bwMode="auto">
          <a:xfrm>
            <a:off x="1447800" y="2438400"/>
            <a:ext cx="762000" cy="152400"/>
          </a:xfrm>
          <a:prstGeom prst="line">
            <a:avLst/>
          </a:prstGeom>
          <a:noFill/>
          <a:ln w="38100">
            <a:solidFill>
              <a:srgbClr val="FFFF66"/>
            </a:solidFill>
            <a:round/>
            <a:headEnd/>
            <a:tailEnd type="triangle" w="med" len="med"/>
          </a:ln>
          <a:effectLst/>
        </p:spPr>
        <p:txBody>
          <a:bodyPr/>
          <a:lstStyle/>
          <a:p>
            <a:endParaRPr lang="en-US"/>
          </a:p>
        </p:txBody>
      </p:sp>
      <p:pic>
        <p:nvPicPr>
          <p:cNvPr id="26642" name="Picture 18"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6643" name="Picture 19"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sp>
        <p:nvSpPr>
          <p:cNvPr id="26650" name="Line 26"/>
          <p:cNvSpPr>
            <a:spLocks noChangeShapeType="1"/>
          </p:cNvSpPr>
          <p:nvPr/>
        </p:nvSpPr>
        <p:spPr bwMode="auto">
          <a:xfrm>
            <a:off x="3581400" y="2667000"/>
            <a:ext cx="914400" cy="990600"/>
          </a:xfrm>
          <a:prstGeom prst="line">
            <a:avLst/>
          </a:prstGeom>
          <a:noFill/>
          <a:ln w="38100">
            <a:solidFill>
              <a:srgbClr val="FFFF66"/>
            </a:solidFill>
            <a:round/>
            <a:headEnd/>
            <a:tailEnd type="triangle" w="med" len="med"/>
          </a:ln>
          <a:effectLst/>
        </p:spPr>
        <p:txBody>
          <a:bodyPr/>
          <a:lstStyle/>
          <a:p>
            <a:endParaRPr lang="en-US"/>
          </a:p>
        </p:txBody>
      </p:sp>
      <p:sp>
        <p:nvSpPr>
          <p:cNvPr id="26653" name="Line 29"/>
          <p:cNvSpPr>
            <a:spLocks noChangeShapeType="1"/>
          </p:cNvSpPr>
          <p:nvPr/>
        </p:nvSpPr>
        <p:spPr bwMode="auto">
          <a:xfrm flipV="1">
            <a:off x="2286000" y="4419600"/>
            <a:ext cx="2133600" cy="152400"/>
          </a:xfrm>
          <a:prstGeom prst="line">
            <a:avLst/>
          </a:prstGeom>
          <a:noFill/>
          <a:ln w="38100">
            <a:solidFill>
              <a:srgbClr val="FFFF66"/>
            </a:solidFill>
            <a:round/>
            <a:headEnd/>
            <a:tailEnd type="triangle" w="med" len="med"/>
          </a:ln>
          <a:effectLst/>
        </p:spPr>
        <p:txBody>
          <a:bodyPr/>
          <a:lstStyle/>
          <a:p>
            <a:endParaRPr lang="en-US"/>
          </a:p>
        </p:txBody>
      </p:sp>
      <p:sp>
        <p:nvSpPr>
          <p:cNvPr id="26657" name="Line 33"/>
          <p:cNvSpPr>
            <a:spLocks noChangeShapeType="1"/>
          </p:cNvSpPr>
          <p:nvPr/>
        </p:nvSpPr>
        <p:spPr bwMode="auto">
          <a:xfrm>
            <a:off x="1219200" y="4038600"/>
            <a:ext cx="2819400" cy="152400"/>
          </a:xfrm>
          <a:prstGeom prst="line">
            <a:avLst/>
          </a:prstGeom>
          <a:noFill/>
          <a:ln w="38100">
            <a:solidFill>
              <a:srgbClr val="FFFF66"/>
            </a:solidFill>
            <a:round/>
            <a:headEnd/>
            <a:tailEnd type="triangle" w="med" len="med"/>
          </a:ln>
          <a:effectLst/>
        </p:spPr>
        <p:txBody>
          <a:bodyPr/>
          <a:lstStyle/>
          <a:p>
            <a:endParaRPr lang="en-US"/>
          </a:p>
        </p:txBody>
      </p:sp>
      <p:pic>
        <p:nvPicPr>
          <p:cNvPr id="26660" name="Picture 36">
            <a:hlinkClick r:id="" action="ppaction://media"/>
          </p:cNvPr>
          <p:cNvPicPr>
            <a:picLocks noRot="1" noChangeAspect="1" noChangeArrowheads="1"/>
          </p:cNvPicPr>
          <p:nvPr>
            <a:wavAudioFile r:embed="rId1" name="~PP1876.WAV"/>
          </p:nvPr>
        </p:nvPicPr>
        <p:blipFill>
          <a:blip r:embed="rId12"/>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4000">
        <p14:ferris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66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666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What is a Food Chain?</a:t>
            </a:r>
          </a:p>
        </p:txBody>
      </p:sp>
      <p:sp>
        <p:nvSpPr>
          <p:cNvPr id="24579" name="Rectangle 3"/>
          <p:cNvSpPr>
            <a:spLocks noGrp="1" noChangeArrowheads="1"/>
          </p:cNvSpPr>
          <p:nvPr>
            <p:ph sz="quarter" idx="1"/>
          </p:nvPr>
        </p:nvSpPr>
        <p:spPr>
          <a:xfrm>
            <a:off x="685800" y="1905000"/>
            <a:ext cx="5334000" cy="2286000"/>
          </a:xfrm>
        </p:spPr>
        <p:txBody>
          <a:bodyPr>
            <a:normAutofit fontScale="85000" lnSpcReduction="20000"/>
          </a:bodyPr>
          <a:lstStyle/>
          <a:p>
            <a:r>
              <a:rPr lang="en-US" sz="4000" b="1" dirty="0">
                <a:solidFill>
                  <a:schemeClr val="accent3"/>
                </a:solidFill>
              </a:rPr>
              <a:t>A food chain is the path by which energy passes from one living thing to another.</a:t>
            </a:r>
            <a:endParaRPr lang="en-US" dirty="0">
              <a:solidFill>
                <a:schemeClr val="accent3"/>
              </a:solidFill>
            </a:endParaRPr>
          </a:p>
        </p:txBody>
      </p:sp>
      <p:grpSp>
        <p:nvGrpSpPr>
          <p:cNvPr id="2" name="Group 16"/>
          <p:cNvGrpSpPr>
            <a:grpSpLocks/>
          </p:cNvGrpSpPr>
          <p:nvPr/>
        </p:nvGrpSpPr>
        <p:grpSpPr bwMode="auto">
          <a:xfrm>
            <a:off x="228600" y="3522663"/>
            <a:ext cx="8610600" cy="2192337"/>
            <a:chOff x="144" y="1920"/>
            <a:chExt cx="5424" cy="1381"/>
          </a:xfrm>
        </p:grpSpPr>
        <p:graphicFrame>
          <p:nvGraphicFramePr>
            <p:cNvPr id="24582" name="Object 6"/>
            <p:cNvGraphicFramePr>
              <a:graphicFrameLocks noChangeAspect="1"/>
            </p:cNvGraphicFramePr>
            <p:nvPr/>
          </p:nvGraphicFramePr>
          <p:xfrm>
            <a:off x="144" y="2208"/>
            <a:ext cx="911" cy="918"/>
          </p:xfrm>
          <a:graphic>
            <a:graphicData uri="http://schemas.openxmlformats.org/presentationml/2006/ole">
              <p:oleObj spid="_x0000_s1181" name="Clip" r:id="rId5" imgW="2586090" imgH="2598524" progId="">
                <p:embed/>
              </p:oleObj>
            </a:graphicData>
          </a:graphic>
        </p:graphicFrame>
        <p:graphicFrame>
          <p:nvGraphicFramePr>
            <p:cNvPr id="24583" name="Object 7"/>
            <p:cNvGraphicFramePr>
              <a:graphicFrameLocks noChangeAspect="1"/>
            </p:cNvGraphicFramePr>
            <p:nvPr/>
          </p:nvGraphicFramePr>
          <p:xfrm>
            <a:off x="2448" y="2736"/>
            <a:ext cx="1008" cy="526"/>
          </p:xfrm>
          <a:graphic>
            <a:graphicData uri="http://schemas.openxmlformats.org/presentationml/2006/ole">
              <p:oleObj spid="_x0000_s1182" name="Clip" r:id="rId6" imgW="3065730" imgH="1600200" progId="">
                <p:embed/>
              </p:oleObj>
            </a:graphicData>
          </a:graphic>
        </p:graphicFrame>
        <p:graphicFrame>
          <p:nvGraphicFramePr>
            <p:cNvPr id="24584" name="Object 8"/>
            <p:cNvGraphicFramePr>
              <a:graphicFrameLocks noChangeAspect="1"/>
            </p:cNvGraphicFramePr>
            <p:nvPr/>
          </p:nvGraphicFramePr>
          <p:xfrm>
            <a:off x="1392" y="2688"/>
            <a:ext cx="624" cy="608"/>
          </p:xfrm>
          <a:graphic>
            <a:graphicData uri="http://schemas.openxmlformats.org/presentationml/2006/ole">
              <p:oleObj spid="_x0000_s1183" name="Clip" r:id="rId7" imgW="2668601" imgH="2598524" progId="">
                <p:embed/>
              </p:oleObj>
            </a:graphicData>
          </a:graphic>
        </p:graphicFrame>
        <p:graphicFrame>
          <p:nvGraphicFramePr>
            <p:cNvPr id="24585" name="Object 9"/>
            <p:cNvGraphicFramePr>
              <a:graphicFrameLocks noChangeAspect="1"/>
            </p:cNvGraphicFramePr>
            <p:nvPr/>
          </p:nvGraphicFramePr>
          <p:xfrm>
            <a:off x="3888" y="2592"/>
            <a:ext cx="732" cy="709"/>
          </p:xfrm>
          <a:graphic>
            <a:graphicData uri="http://schemas.openxmlformats.org/presentationml/2006/ole">
              <p:oleObj spid="_x0000_s1184" name="Clip" r:id="rId8" imgW="2687816" imgH="2598524" progId="">
                <p:embed/>
              </p:oleObj>
            </a:graphicData>
          </a:graphic>
        </p:graphicFrame>
        <p:graphicFrame>
          <p:nvGraphicFramePr>
            <p:cNvPr id="24586" name="Object 10"/>
            <p:cNvGraphicFramePr>
              <a:graphicFrameLocks noChangeAspect="1"/>
            </p:cNvGraphicFramePr>
            <p:nvPr/>
          </p:nvGraphicFramePr>
          <p:xfrm>
            <a:off x="4752" y="1920"/>
            <a:ext cx="816" cy="682"/>
          </p:xfrm>
          <a:graphic>
            <a:graphicData uri="http://schemas.openxmlformats.org/presentationml/2006/ole">
              <p:oleObj spid="_x0000_s1185" name="Clip" r:id="rId9" imgW="1577802" imgH="1308337" progId="">
                <p:embed/>
              </p:oleObj>
            </a:graphicData>
          </a:graphic>
        </p:graphicFrame>
        <p:sp>
          <p:nvSpPr>
            <p:cNvPr id="24588" name="Line 12"/>
            <p:cNvSpPr>
              <a:spLocks noChangeShapeType="1"/>
            </p:cNvSpPr>
            <p:nvPr/>
          </p:nvSpPr>
          <p:spPr bwMode="auto">
            <a:xfrm>
              <a:off x="2016" y="3024"/>
              <a:ext cx="384"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4589" name="Line 13"/>
            <p:cNvSpPr>
              <a:spLocks noChangeShapeType="1"/>
            </p:cNvSpPr>
            <p:nvPr/>
          </p:nvSpPr>
          <p:spPr bwMode="auto">
            <a:xfrm>
              <a:off x="3504" y="3024"/>
              <a:ext cx="384"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4590" name="Line 14"/>
            <p:cNvSpPr>
              <a:spLocks noChangeShapeType="1"/>
            </p:cNvSpPr>
            <p:nvPr/>
          </p:nvSpPr>
          <p:spPr bwMode="auto">
            <a:xfrm flipV="1">
              <a:off x="4608" y="2448"/>
              <a:ext cx="336" cy="192"/>
            </a:xfrm>
            <a:prstGeom prst="line">
              <a:avLst/>
            </a:prstGeom>
            <a:noFill/>
            <a:ln w="28575">
              <a:solidFill>
                <a:schemeClr val="tx1"/>
              </a:solidFill>
              <a:round/>
              <a:headEnd/>
              <a:tailEnd type="triangle" w="med" len="med"/>
            </a:ln>
            <a:effectLst/>
          </p:spPr>
          <p:txBody>
            <a:bodyPr wrap="none" anchor="ctr"/>
            <a:lstStyle/>
            <a:p>
              <a:endParaRPr lang="en-US"/>
            </a:p>
          </p:txBody>
        </p:sp>
        <p:sp>
          <p:nvSpPr>
            <p:cNvPr id="24591" name="Line 15"/>
            <p:cNvSpPr>
              <a:spLocks noChangeShapeType="1"/>
            </p:cNvSpPr>
            <p:nvPr/>
          </p:nvSpPr>
          <p:spPr bwMode="auto">
            <a:xfrm>
              <a:off x="960" y="2832"/>
              <a:ext cx="384" cy="144"/>
            </a:xfrm>
            <a:prstGeom prst="line">
              <a:avLst/>
            </a:prstGeom>
            <a:noFill/>
            <a:ln w="28575">
              <a:solidFill>
                <a:schemeClr val="tx1"/>
              </a:solidFill>
              <a:round/>
              <a:headEnd/>
              <a:tailEnd type="triangle" w="med" len="med"/>
            </a:ln>
            <a:effectLst/>
          </p:spPr>
          <p:txBody>
            <a:bodyPr wrap="none" anchor="ctr"/>
            <a:lstStyle/>
            <a:p>
              <a:endParaRPr lang="en-US"/>
            </a:p>
          </p:txBody>
        </p:sp>
      </p:grpSp>
      <p:pic>
        <p:nvPicPr>
          <p:cNvPr id="14" name="Picture 5"/>
          <p:cNvPicPr>
            <a:picLocks noChangeAspect="1" noChangeArrowheads="1"/>
          </p:cNvPicPr>
          <p:nvPr/>
        </p:nvPicPr>
        <p:blipFill>
          <a:blip r:embed="rId10"/>
          <a:srcRect/>
          <a:stretch>
            <a:fillRect/>
          </a:stretch>
        </p:blipFill>
        <p:spPr bwMode="auto">
          <a:xfrm>
            <a:off x="6324600" y="0"/>
            <a:ext cx="2819400" cy="3200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300" fill="hold"/>
                                        <p:tgtEl>
                                          <p:spTgt spid="24578"/>
                                        </p:tgtEl>
                                        <p:attrNameLst>
                                          <p:attrName>ppt_x</p:attrName>
                                        </p:attrNameLst>
                                      </p:cBhvr>
                                      <p:tavLst>
                                        <p:tav tm="0">
                                          <p:val>
                                            <p:strVal val="1+#ppt_w/2"/>
                                          </p:val>
                                        </p:tav>
                                        <p:tav tm="100000">
                                          <p:val>
                                            <p:strVal val="#ppt_x"/>
                                          </p:val>
                                        </p:tav>
                                      </p:tavLst>
                                    </p:anim>
                                    <p:anim calcmode="lin" valueType="num">
                                      <p:cBhvr additive="base">
                                        <p:cTn id="8" dur="300" fill="hold"/>
                                        <p:tgtEl>
                                          <p:spTgt spid="245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barn(outHorizontal)">
                                      <p:cBhvr>
                                        <p:cTn id="13" dur="500"/>
                                        <p:tgtEl>
                                          <p:spTgt spid="2457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6200" y="0"/>
            <a:ext cx="9220200" cy="68580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7652"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7653"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66FFCC"/>
                  </a:solidFill>
                  <a:latin typeface="Comic Book"/>
                </a:rPr>
                <a:t>Food Webs</a:t>
              </a:r>
            </a:p>
          </p:txBody>
        </p:sp>
      </p:grpSp>
      <p:sp>
        <p:nvSpPr>
          <p:cNvPr id="27654"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show all the connections between living things in an ecosystem.</a:t>
            </a:r>
          </a:p>
        </p:txBody>
      </p:sp>
      <p:pic>
        <p:nvPicPr>
          <p:cNvPr id="27655"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7656"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7657"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7658"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sp>
        <p:nvSpPr>
          <p:cNvPr id="27659" name="Line 11"/>
          <p:cNvSpPr>
            <a:spLocks noChangeShapeType="1"/>
          </p:cNvSpPr>
          <p:nvPr/>
        </p:nvSpPr>
        <p:spPr bwMode="auto">
          <a:xfrm flipH="1">
            <a:off x="838200" y="2819400"/>
            <a:ext cx="76200" cy="838200"/>
          </a:xfrm>
          <a:prstGeom prst="line">
            <a:avLst/>
          </a:prstGeom>
          <a:noFill/>
          <a:ln w="38100">
            <a:solidFill>
              <a:srgbClr val="FFFF66"/>
            </a:solidFill>
            <a:round/>
            <a:headEnd/>
            <a:tailEnd type="triangle" w="med" len="med"/>
          </a:ln>
          <a:effectLst/>
        </p:spPr>
        <p:txBody>
          <a:bodyPr/>
          <a:lstStyle/>
          <a:p>
            <a:endParaRPr lang="en-US"/>
          </a:p>
        </p:txBody>
      </p:sp>
      <p:pic>
        <p:nvPicPr>
          <p:cNvPr id="27660" name="Picture 12"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7661" name="Picture 13"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7662" name="Picture 14"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7663" name="Line 15"/>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sp>
        <p:nvSpPr>
          <p:cNvPr id="27664" name="Line 16"/>
          <p:cNvSpPr>
            <a:spLocks noChangeShapeType="1"/>
          </p:cNvSpPr>
          <p:nvPr/>
        </p:nvSpPr>
        <p:spPr bwMode="auto">
          <a:xfrm>
            <a:off x="1371600" y="2667000"/>
            <a:ext cx="609600" cy="609600"/>
          </a:xfrm>
          <a:prstGeom prst="line">
            <a:avLst/>
          </a:prstGeom>
          <a:noFill/>
          <a:ln w="38100">
            <a:solidFill>
              <a:srgbClr val="FFFF66"/>
            </a:solidFill>
            <a:round/>
            <a:headEnd/>
            <a:tailEnd type="triangle" w="med" len="med"/>
          </a:ln>
          <a:effectLst/>
        </p:spPr>
        <p:txBody>
          <a:bodyPr/>
          <a:lstStyle/>
          <a:p>
            <a:endParaRPr lang="en-US"/>
          </a:p>
        </p:txBody>
      </p:sp>
      <p:sp>
        <p:nvSpPr>
          <p:cNvPr id="27665" name="Line 17"/>
          <p:cNvSpPr>
            <a:spLocks noChangeShapeType="1"/>
          </p:cNvSpPr>
          <p:nvPr/>
        </p:nvSpPr>
        <p:spPr bwMode="auto">
          <a:xfrm>
            <a:off x="1447800" y="2438400"/>
            <a:ext cx="762000" cy="152400"/>
          </a:xfrm>
          <a:prstGeom prst="line">
            <a:avLst/>
          </a:prstGeom>
          <a:noFill/>
          <a:ln w="38100">
            <a:solidFill>
              <a:srgbClr val="FFFF66"/>
            </a:solidFill>
            <a:round/>
            <a:headEnd/>
            <a:tailEnd type="triangle" w="med" len="med"/>
          </a:ln>
          <a:effectLst/>
        </p:spPr>
        <p:txBody>
          <a:bodyPr/>
          <a:lstStyle/>
          <a:p>
            <a:endParaRPr lang="en-US"/>
          </a:p>
        </p:txBody>
      </p:sp>
      <p:pic>
        <p:nvPicPr>
          <p:cNvPr id="27666" name="Picture 18"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7667" name="Picture 19"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sp>
        <p:nvSpPr>
          <p:cNvPr id="27672" name="Line 24"/>
          <p:cNvSpPr>
            <a:spLocks noChangeShapeType="1"/>
          </p:cNvSpPr>
          <p:nvPr/>
        </p:nvSpPr>
        <p:spPr bwMode="auto">
          <a:xfrm flipV="1">
            <a:off x="3124200" y="2971800"/>
            <a:ext cx="2590800" cy="609600"/>
          </a:xfrm>
          <a:prstGeom prst="line">
            <a:avLst/>
          </a:prstGeom>
          <a:noFill/>
          <a:ln w="38100">
            <a:solidFill>
              <a:srgbClr val="FFFF66"/>
            </a:solidFill>
            <a:round/>
            <a:headEnd/>
            <a:tailEnd type="triangle" w="med" len="med"/>
          </a:ln>
          <a:effectLst/>
        </p:spPr>
        <p:txBody>
          <a:bodyPr/>
          <a:lstStyle/>
          <a:p>
            <a:endParaRPr lang="en-US"/>
          </a:p>
        </p:txBody>
      </p:sp>
      <p:sp>
        <p:nvSpPr>
          <p:cNvPr id="27678" name="Line 30"/>
          <p:cNvSpPr>
            <a:spLocks noChangeShapeType="1"/>
          </p:cNvSpPr>
          <p:nvPr/>
        </p:nvSpPr>
        <p:spPr bwMode="auto">
          <a:xfrm flipV="1">
            <a:off x="5181600" y="3581400"/>
            <a:ext cx="685800" cy="381000"/>
          </a:xfrm>
          <a:prstGeom prst="line">
            <a:avLst/>
          </a:prstGeom>
          <a:noFill/>
          <a:ln w="38100">
            <a:solidFill>
              <a:srgbClr val="FFFF66"/>
            </a:solidFill>
            <a:round/>
            <a:headEnd/>
            <a:tailEnd type="triangle" w="med" len="med"/>
          </a:ln>
          <a:effectLst/>
        </p:spPr>
        <p:txBody>
          <a:bodyPr/>
          <a:lstStyle/>
          <a:p>
            <a:endParaRPr lang="en-US"/>
          </a:p>
        </p:txBody>
      </p:sp>
      <p:pic>
        <p:nvPicPr>
          <p:cNvPr id="27685" name="Picture 37">
            <a:hlinkClick r:id="" action="ppaction://media"/>
          </p:cNvPr>
          <p:cNvPicPr>
            <a:picLocks noRot="1" noChangeAspect="1" noChangeArrowheads="1"/>
          </p:cNvPicPr>
          <p:nvPr>
            <a:wavAudioFile r:embed="rId1" name="~PP1528.WAV"/>
          </p:nvPr>
        </p:nvPicPr>
        <p:blipFill>
          <a:blip r:embed="rId12"/>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400" advTm="7000">
        <p14:reveal/>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68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768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0"/>
            <a:ext cx="9144001" cy="6934200"/>
          </a:xfrm>
          <a:prstGeom prst="rect">
            <a:avLst/>
          </a:prstGeom>
          <a:solidFill>
            <a:srgbClr val="339966">
              <a:alpha val="75000"/>
            </a:srgbClr>
          </a:solidFill>
          <a:ln w="76200">
            <a:solidFill>
              <a:schemeClr val="bg1"/>
            </a:solidFill>
            <a:miter lim="800000"/>
            <a:headEnd/>
            <a:tailEnd/>
          </a:ln>
          <a:effectLst/>
        </p:spPr>
        <p:txBody>
          <a:bodyPr wrap="none" anchor="ctr"/>
          <a:lstStyle/>
          <a:p>
            <a:pPr algn="ctr"/>
            <a:endParaRPr lang="en-US"/>
          </a:p>
        </p:txBody>
      </p:sp>
      <p:grpSp>
        <p:nvGrpSpPr>
          <p:cNvPr id="2" name="Group 3"/>
          <p:cNvGrpSpPr>
            <a:grpSpLocks/>
          </p:cNvGrpSpPr>
          <p:nvPr/>
        </p:nvGrpSpPr>
        <p:grpSpPr bwMode="auto">
          <a:xfrm>
            <a:off x="457200" y="546100"/>
            <a:ext cx="3505200" cy="1282700"/>
            <a:chOff x="624" y="528"/>
            <a:chExt cx="3936" cy="1440"/>
          </a:xfrm>
        </p:grpSpPr>
        <p:sp>
          <p:nvSpPr>
            <p:cNvPr id="28676" name="Oval 4"/>
            <p:cNvSpPr>
              <a:spLocks noChangeArrowheads="1"/>
            </p:cNvSpPr>
            <p:nvPr/>
          </p:nvSpPr>
          <p:spPr bwMode="auto">
            <a:xfrm rot="-633660">
              <a:off x="912" y="528"/>
              <a:ext cx="2592" cy="1440"/>
            </a:xfrm>
            <a:prstGeom prst="ellipse">
              <a:avLst/>
            </a:prstGeom>
            <a:solidFill>
              <a:srgbClr val="CCFFCC">
                <a:alpha val="25000"/>
              </a:srgbClr>
            </a:solidFill>
            <a:ln w="9525">
              <a:noFill/>
              <a:round/>
              <a:headEnd/>
              <a:tailEnd/>
            </a:ln>
            <a:effectLst/>
          </p:spPr>
          <p:txBody>
            <a:bodyPr wrap="none" anchor="ctr"/>
            <a:lstStyle/>
            <a:p>
              <a:endParaRPr lang="en-US"/>
            </a:p>
          </p:txBody>
        </p:sp>
        <p:sp>
          <p:nvSpPr>
            <p:cNvPr id="28677" name="WordArt 5"/>
            <p:cNvSpPr>
              <a:spLocks noChangeArrowheads="1" noChangeShapeType="1" noTextEdit="1"/>
            </p:cNvSpPr>
            <p:nvPr/>
          </p:nvSpPr>
          <p:spPr bwMode="auto">
            <a:xfrm rot="-567740">
              <a:off x="624" y="832"/>
              <a:ext cx="3936" cy="608"/>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66FFCC"/>
                  </a:solidFill>
                  <a:latin typeface="Comic Book"/>
                </a:rPr>
                <a:t>Food Webs</a:t>
              </a:r>
            </a:p>
          </p:txBody>
        </p:sp>
      </p:grpSp>
      <p:sp>
        <p:nvSpPr>
          <p:cNvPr id="28678" name="Text Box 6"/>
          <p:cNvSpPr txBox="1">
            <a:spLocks noChangeArrowheads="1"/>
          </p:cNvSpPr>
          <p:nvPr/>
        </p:nvSpPr>
        <p:spPr bwMode="auto">
          <a:xfrm>
            <a:off x="4114800" y="609600"/>
            <a:ext cx="4419600" cy="118745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Comic Book" pitchFamily="2" charset="0"/>
              </a:rPr>
              <a:t>show all the connections between living things in an ecosystem.</a:t>
            </a:r>
          </a:p>
        </p:txBody>
      </p:sp>
      <p:pic>
        <p:nvPicPr>
          <p:cNvPr id="28679" name="Picture 7" descr="MC900432589[1]"/>
          <p:cNvPicPr>
            <a:picLocks noChangeAspect="1" noChangeArrowheads="1"/>
          </p:cNvPicPr>
          <p:nvPr/>
        </p:nvPicPr>
        <p:blipFill>
          <a:blip r:embed="rId3"/>
          <a:srcRect/>
          <a:stretch>
            <a:fillRect/>
          </a:stretch>
        </p:blipFill>
        <p:spPr bwMode="auto">
          <a:xfrm>
            <a:off x="609600" y="2057400"/>
            <a:ext cx="762000" cy="762000"/>
          </a:xfrm>
          <a:prstGeom prst="rect">
            <a:avLst/>
          </a:prstGeom>
          <a:noFill/>
        </p:spPr>
      </p:pic>
      <p:pic>
        <p:nvPicPr>
          <p:cNvPr id="28680" name="Picture 8" descr="MP900049290[1]"/>
          <p:cNvPicPr>
            <a:picLocks noChangeAspect="1" noChangeArrowheads="1"/>
          </p:cNvPicPr>
          <p:nvPr/>
        </p:nvPicPr>
        <p:blipFill>
          <a:blip r:embed="rId4" cstate="print"/>
          <a:srcRect/>
          <a:stretch>
            <a:fillRect/>
          </a:stretch>
        </p:blipFill>
        <p:spPr bwMode="auto">
          <a:xfrm>
            <a:off x="1371600" y="4267200"/>
            <a:ext cx="838200" cy="561975"/>
          </a:xfrm>
          <a:prstGeom prst="rect">
            <a:avLst/>
          </a:prstGeom>
          <a:noFill/>
          <a:ln w="38100">
            <a:solidFill>
              <a:srgbClr val="66FF99"/>
            </a:solidFill>
            <a:miter lim="800000"/>
            <a:headEnd/>
            <a:tailEnd/>
          </a:ln>
        </p:spPr>
      </p:pic>
      <p:pic>
        <p:nvPicPr>
          <p:cNvPr id="28681" name="Picture 9" descr="TEN_5_08_028a"/>
          <p:cNvPicPr>
            <a:picLocks noChangeAspect="1" noChangeArrowheads="1"/>
          </p:cNvPicPr>
          <p:nvPr/>
        </p:nvPicPr>
        <p:blipFill>
          <a:blip r:embed="rId5" cstate="print"/>
          <a:srcRect/>
          <a:stretch>
            <a:fillRect/>
          </a:stretch>
        </p:blipFill>
        <p:spPr bwMode="auto">
          <a:xfrm>
            <a:off x="2667000" y="5257800"/>
            <a:ext cx="990600" cy="895350"/>
          </a:xfrm>
          <a:prstGeom prst="rect">
            <a:avLst/>
          </a:prstGeom>
          <a:noFill/>
          <a:ln w="38100">
            <a:solidFill>
              <a:srgbClr val="800000"/>
            </a:solidFill>
            <a:miter lim="800000"/>
            <a:headEnd/>
            <a:tailEnd/>
          </a:ln>
        </p:spPr>
      </p:pic>
      <p:pic>
        <p:nvPicPr>
          <p:cNvPr id="28682" name="Picture 10" descr="fswcr3_09_035"/>
          <p:cNvPicPr>
            <a:picLocks noChangeAspect="1" noChangeArrowheads="1"/>
          </p:cNvPicPr>
          <p:nvPr/>
        </p:nvPicPr>
        <p:blipFill>
          <a:blip r:embed="rId6"/>
          <a:srcRect/>
          <a:stretch>
            <a:fillRect/>
          </a:stretch>
        </p:blipFill>
        <p:spPr bwMode="auto">
          <a:xfrm>
            <a:off x="6629400" y="4953000"/>
            <a:ext cx="1790700" cy="1336675"/>
          </a:xfrm>
          <a:prstGeom prst="rect">
            <a:avLst/>
          </a:prstGeom>
          <a:noFill/>
          <a:ln w="38100">
            <a:solidFill>
              <a:schemeClr val="accent2"/>
            </a:solidFill>
            <a:miter lim="800000"/>
            <a:headEnd/>
            <a:tailEnd/>
          </a:ln>
        </p:spPr>
      </p:pic>
      <p:sp>
        <p:nvSpPr>
          <p:cNvPr id="28683" name="Line 11"/>
          <p:cNvSpPr>
            <a:spLocks noChangeShapeType="1"/>
          </p:cNvSpPr>
          <p:nvPr/>
        </p:nvSpPr>
        <p:spPr bwMode="auto">
          <a:xfrm flipH="1">
            <a:off x="838200" y="2819400"/>
            <a:ext cx="76200" cy="838200"/>
          </a:xfrm>
          <a:prstGeom prst="line">
            <a:avLst/>
          </a:prstGeom>
          <a:noFill/>
          <a:ln w="38100">
            <a:solidFill>
              <a:srgbClr val="FFFF66"/>
            </a:solidFill>
            <a:round/>
            <a:headEnd/>
            <a:tailEnd type="triangle" w="med" len="med"/>
          </a:ln>
          <a:effectLst/>
        </p:spPr>
        <p:txBody>
          <a:bodyPr/>
          <a:lstStyle/>
          <a:p>
            <a:endParaRPr lang="en-US"/>
          </a:p>
        </p:txBody>
      </p:sp>
      <p:pic>
        <p:nvPicPr>
          <p:cNvPr id="28684" name="Picture 12" descr="carrots"/>
          <p:cNvPicPr>
            <a:picLocks noChangeAspect="1" noChangeArrowheads="1"/>
          </p:cNvPicPr>
          <p:nvPr/>
        </p:nvPicPr>
        <p:blipFill>
          <a:blip r:embed="rId7" cstate="print"/>
          <a:srcRect/>
          <a:stretch>
            <a:fillRect/>
          </a:stretch>
        </p:blipFill>
        <p:spPr bwMode="auto">
          <a:xfrm>
            <a:off x="609600" y="3810000"/>
            <a:ext cx="533400" cy="800100"/>
          </a:xfrm>
          <a:prstGeom prst="rect">
            <a:avLst/>
          </a:prstGeom>
          <a:noFill/>
          <a:ln w="38100">
            <a:solidFill>
              <a:srgbClr val="FF9900"/>
            </a:solidFill>
            <a:miter lim="800000"/>
            <a:headEnd/>
            <a:tailEnd/>
          </a:ln>
        </p:spPr>
      </p:pic>
      <p:pic>
        <p:nvPicPr>
          <p:cNvPr id="28685" name="Picture 13" descr="berries"/>
          <p:cNvPicPr>
            <a:picLocks noChangeAspect="1" noChangeArrowheads="1"/>
          </p:cNvPicPr>
          <p:nvPr/>
        </p:nvPicPr>
        <p:blipFill>
          <a:blip r:embed="rId8"/>
          <a:srcRect l="26666" t="12061" b="7538"/>
          <a:stretch>
            <a:fillRect/>
          </a:stretch>
        </p:blipFill>
        <p:spPr bwMode="auto">
          <a:xfrm>
            <a:off x="2133600" y="3276600"/>
            <a:ext cx="914400" cy="665163"/>
          </a:xfrm>
          <a:prstGeom prst="rect">
            <a:avLst/>
          </a:prstGeom>
          <a:noFill/>
          <a:ln w="38100">
            <a:solidFill>
              <a:srgbClr val="FF0066"/>
            </a:solidFill>
            <a:miter lim="800000"/>
            <a:headEnd/>
            <a:tailEnd/>
          </a:ln>
        </p:spPr>
      </p:pic>
      <p:pic>
        <p:nvPicPr>
          <p:cNvPr id="28686" name="Picture 14" descr="garden"/>
          <p:cNvPicPr>
            <a:picLocks noChangeAspect="1" noChangeArrowheads="1"/>
          </p:cNvPicPr>
          <p:nvPr/>
        </p:nvPicPr>
        <p:blipFill>
          <a:blip r:embed="rId9" cstate="print"/>
          <a:srcRect/>
          <a:stretch>
            <a:fillRect/>
          </a:stretch>
        </p:blipFill>
        <p:spPr bwMode="auto">
          <a:xfrm>
            <a:off x="2362200" y="2286000"/>
            <a:ext cx="1143000" cy="762000"/>
          </a:xfrm>
          <a:prstGeom prst="rect">
            <a:avLst/>
          </a:prstGeom>
          <a:noFill/>
          <a:ln w="38100">
            <a:solidFill>
              <a:srgbClr val="00CC00"/>
            </a:solidFill>
            <a:miter lim="800000"/>
            <a:headEnd/>
            <a:tailEnd/>
          </a:ln>
        </p:spPr>
      </p:pic>
      <p:sp>
        <p:nvSpPr>
          <p:cNvPr id="28687" name="Line 15"/>
          <p:cNvSpPr>
            <a:spLocks noChangeShapeType="1"/>
          </p:cNvSpPr>
          <p:nvPr/>
        </p:nvSpPr>
        <p:spPr bwMode="auto">
          <a:xfrm>
            <a:off x="1143000" y="2819400"/>
            <a:ext cx="533400" cy="1371600"/>
          </a:xfrm>
          <a:prstGeom prst="line">
            <a:avLst/>
          </a:prstGeom>
          <a:noFill/>
          <a:ln w="38100">
            <a:solidFill>
              <a:srgbClr val="FFFF66"/>
            </a:solidFill>
            <a:round/>
            <a:headEnd/>
            <a:tailEnd type="triangle" w="med" len="med"/>
          </a:ln>
          <a:effectLst/>
        </p:spPr>
        <p:txBody>
          <a:bodyPr/>
          <a:lstStyle/>
          <a:p>
            <a:endParaRPr lang="en-US"/>
          </a:p>
        </p:txBody>
      </p:sp>
      <p:sp>
        <p:nvSpPr>
          <p:cNvPr id="28688" name="Line 16"/>
          <p:cNvSpPr>
            <a:spLocks noChangeShapeType="1"/>
          </p:cNvSpPr>
          <p:nvPr/>
        </p:nvSpPr>
        <p:spPr bwMode="auto">
          <a:xfrm>
            <a:off x="1371600" y="2667000"/>
            <a:ext cx="609600" cy="609600"/>
          </a:xfrm>
          <a:prstGeom prst="line">
            <a:avLst/>
          </a:prstGeom>
          <a:noFill/>
          <a:ln w="38100">
            <a:solidFill>
              <a:srgbClr val="FFFF66"/>
            </a:solidFill>
            <a:round/>
            <a:headEnd/>
            <a:tailEnd type="triangle" w="med" len="med"/>
          </a:ln>
          <a:effectLst/>
        </p:spPr>
        <p:txBody>
          <a:bodyPr/>
          <a:lstStyle/>
          <a:p>
            <a:endParaRPr lang="en-US"/>
          </a:p>
        </p:txBody>
      </p:sp>
      <p:sp>
        <p:nvSpPr>
          <p:cNvPr id="28689" name="Line 17"/>
          <p:cNvSpPr>
            <a:spLocks noChangeShapeType="1"/>
          </p:cNvSpPr>
          <p:nvPr/>
        </p:nvSpPr>
        <p:spPr bwMode="auto">
          <a:xfrm>
            <a:off x="1447800" y="2438400"/>
            <a:ext cx="762000" cy="152400"/>
          </a:xfrm>
          <a:prstGeom prst="line">
            <a:avLst/>
          </a:prstGeom>
          <a:noFill/>
          <a:ln w="38100">
            <a:solidFill>
              <a:srgbClr val="FFFF66"/>
            </a:solidFill>
            <a:round/>
            <a:headEnd/>
            <a:tailEnd type="triangle" w="med" len="med"/>
          </a:ln>
          <a:effectLst/>
        </p:spPr>
        <p:txBody>
          <a:bodyPr/>
          <a:lstStyle/>
          <a:p>
            <a:endParaRPr lang="en-US"/>
          </a:p>
        </p:txBody>
      </p:sp>
      <p:pic>
        <p:nvPicPr>
          <p:cNvPr id="28690" name="Picture 18" descr="grasshopper"/>
          <p:cNvPicPr>
            <a:picLocks noChangeAspect="1" noChangeArrowheads="1"/>
          </p:cNvPicPr>
          <p:nvPr/>
        </p:nvPicPr>
        <p:blipFill>
          <a:blip r:embed="rId10"/>
          <a:srcRect l="5333" t="12000" r="12000" b="12000"/>
          <a:stretch>
            <a:fillRect/>
          </a:stretch>
        </p:blipFill>
        <p:spPr bwMode="auto">
          <a:xfrm>
            <a:off x="4114800" y="3733800"/>
            <a:ext cx="990600" cy="608013"/>
          </a:xfrm>
          <a:prstGeom prst="rect">
            <a:avLst/>
          </a:prstGeom>
          <a:noFill/>
          <a:ln w="38100">
            <a:solidFill>
              <a:srgbClr val="00CC00"/>
            </a:solidFill>
            <a:miter lim="800000"/>
            <a:headEnd/>
            <a:tailEnd/>
          </a:ln>
        </p:spPr>
      </p:pic>
      <p:pic>
        <p:nvPicPr>
          <p:cNvPr id="28691" name="Picture 19" descr="bird"/>
          <p:cNvPicPr>
            <a:picLocks noChangeAspect="1" noChangeArrowheads="1"/>
          </p:cNvPicPr>
          <p:nvPr/>
        </p:nvPicPr>
        <p:blipFill>
          <a:blip r:embed="rId11"/>
          <a:srcRect l="16000" t="26666" b="12000"/>
          <a:stretch>
            <a:fillRect/>
          </a:stretch>
        </p:blipFill>
        <p:spPr bwMode="auto">
          <a:xfrm>
            <a:off x="5791200" y="2438400"/>
            <a:ext cx="974725" cy="1066800"/>
          </a:xfrm>
          <a:prstGeom prst="rect">
            <a:avLst/>
          </a:prstGeom>
          <a:noFill/>
          <a:ln w="38100">
            <a:solidFill>
              <a:srgbClr val="CCCC00"/>
            </a:solidFill>
            <a:miter lim="800000"/>
            <a:headEnd/>
            <a:tailEnd/>
          </a:ln>
        </p:spPr>
      </p:pic>
      <p:sp>
        <p:nvSpPr>
          <p:cNvPr id="28692" name="Line 20"/>
          <p:cNvSpPr>
            <a:spLocks noChangeShapeType="1"/>
          </p:cNvSpPr>
          <p:nvPr/>
        </p:nvSpPr>
        <p:spPr bwMode="auto">
          <a:xfrm>
            <a:off x="914400" y="4724400"/>
            <a:ext cx="1676400" cy="1066800"/>
          </a:xfrm>
          <a:prstGeom prst="line">
            <a:avLst/>
          </a:prstGeom>
          <a:noFill/>
          <a:ln w="38100">
            <a:solidFill>
              <a:srgbClr val="FFFF66"/>
            </a:solidFill>
            <a:round/>
            <a:headEnd/>
            <a:tailEnd type="triangle" w="med" len="med"/>
          </a:ln>
          <a:effectLst/>
        </p:spPr>
        <p:txBody>
          <a:bodyPr/>
          <a:lstStyle/>
          <a:p>
            <a:endParaRPr lang="en-US"/>
          </a:p>
        </p:txBody>
      </p:sp>
      <p:sp>
        <p:nvSpPr>
          <p:cNvPr id="28693" name="Line 21"/>
          <p:cNvSpPr>
            <a:spLocks noChangeShapeType="1"/>
          </p:cNvSpPr>
          <p:nvPr/>
        </p:nvSpPr>
        <p:spPr bwMode="auto">
          <a:xfrm>
            <a:off x="1828800" y="4953000"/>
            <a:ext cx="762000" cy="457200"/>
          </a:xfrm>
          <a:prstGeom prst="line">
            <a:avLst/>
          </a:prstGeom>
          <a:noFill/>
          <a:ln w="38100">
            <a:solidFill>
              <a:srgbClr val="FFFF66"/>
            </a:solidFill>
            <a:round/>
            <a:headEnd/>
            <a:tailEnd type="triangle" w="med" len="med"/>
          </a:ln>
          <a:effectLst/>
        </p:spPr>
        <p:txBody>
          <a:bodyPr/>
          <a:lstStyle/>
          <a:p>
            <a:endParaRPr lang="en-US"/>
          </a:p>
        </p:txBody>
      </p:sp>
      <p:sp>
        <p:nvSpPr>
          <p:cNvPr id="28694" name="Line 22"/>
          <p:cNvSpPr>
            <a:spLocks noChangeShapeType="1"/>
          </p:cNvSpPr>
          <p:nvPr/>
        </p:nvSpPr>
        <p:spPr bwMode="auto">
          <a:xfrm>
            <a:off x="2514600" y="4038600"/>
            <a:ext cx="304800" cy="1143000"/>
          </a:xfrm>
          <a:prstGeom prst="line">
            <a:avLst/>
          </a:prstGeom>
          <a:noFill/>
          <a:ln w="38100">
            <a:solidFill>
              <a:srgbClr val="FFFF66"/>
            </a:solidFill>
            <a:round/>
            <a:headEnd/>
            <a:tailEnd type="triangle" w="med" len="med"/>
          </a:ln>
          <a:effectLst/>
        </p:spPr>
        <p:txBody>
          <a:bodyPr/>
          <a:lstStyle/>
          <a:p>
            <a:endParaRPr lang="en-US"/>
          </a:p>
        </p:txBody>
      </p:sp>
      <p:sp>
        <p:nvSpPr>
          <p:cNvPr id="28695" name="Line 23"/>
          <p:cNvSpPr>
            <a:spLocks noChangeShapeType="1"/>
          </p:cNvSpPr>
          <p:nvPr/>
        </p:nvSpPr>
        <p:spPr bwMode="auto">
          <a:xfrm>
            <a:off x="3200400" y="3200400"/>
            <a:ext cx="152400" cy="1981200"/>
          </a:xfrm>
          <a:prstGeom prst="line">
            <a:avLst/>
          </a:prstGeom>
          <a:noFill/>
          <a:ln w="38100">
            <a:solidFill>
              <a:srgbClr val="FFFF66"/>
            </a:solidFill>
            <a:round/>
            <a:headEnd/>
            <a:tailEnd type="triangle" w="med" len="med"/>
          </a:ln>
          <a:effectLst/>
        </p:spPr>
        <p:txBody>
          <a:bodyPr/>
          <a:lstStyle/>
          <a:p>
            <a:endParaRPr lang="en-US"/>
          </a:p>
        </p:txBody>
      </p:sp>
      <p:sp>
        <p:nvSpPr>
          <p:cNvPr id="28696" name="Line 24"/>
          <p:cNvSpPr>
            <a:spLocks noChangeShapeType="1"/>
          </p:cNvSpPr>
          <p:nvPr/>
        </p:nvSpPr>
        <p:spPr bwMode="auto">
          <a:xfrm flipV="1">
            <a:off x="3124200" y="2971800"/>
            <a:ext cx="2590800" cy="609600"/>
          </a:xfrm>
          <a:prstGeom prst="line">
            <a:avLst/>
          </a:prstGeom>
          <a:noFill/>
          <a:ln w="38100">
            <a:solidFill>
              <a:srgbClr val="FFFF66"/>
            </a:solidFill>
            <a:round/>
            <a:headEnd/>
            <a:tailEnd type="triangle" w="med" len="med"/>
          </a:ln>
          <a:effectLst/>
        </p:spPr>
        <p:txBody>
          <a:bodyPr/>
          <a:lstStyle/>
          <a:p>
            <a:endParaRPr lang="en-US"/>
          </a:p>
        </p:txBody>
      </p:sp>
      <p:sp>
        <p:nvSpPr>
          <p:cNvPr id="28697" name="Line 25"/>
          <p:cNvSpPr>
            <a:spLocks noChangeShapeType="1"/>
          </p:cNvSpPr>
          <p:nvPr/>
        </p:nvSpPr>
        <p:spPr bwMode="auto">
          <a:xfrm>
            <a:off x="2819400" y="4038600"/>
            <a:ext cx="3733800" cy="1371600"/>
          </a:xfrm>
          <a:prstGeom prst="line">
            <a:avLst/>
          </a:prstGeom>
          <a:noFill/>
          <a:ln w="38100">
            <a:solidFill>
              <a:srgbClr val="FFFF66"/>
            </a:solidFill>
            <a:round/>
            <a:headEnd/>
            <a:tailEnd type="triangle" w="med" len="med"/>
          </a:ln>
          <a:effectLst/>
        </p:spPr>
        <p:txBody>
          <a:bodyPr/>
          <a:lstStyle/>
          <a:p>
            <a:endParaRPr lang="en-US"/>
          </a:p>
        </p:txBody>
      </p:sp>
      <p:sp>
        <p:nvSpPr>
          <p:cNvPr id="28698" name="Line 26"/>
          <p:cNvSpPr>
            <a:spLocks noChangeShapeType="1"/>
          </p:cNvSpPr>
          <p:nvPr/>
        </p:nvSpPr>
        <p:spPr bwMode="auto">
          <a:xfrm>
            <a:off x="3581400" y="2667000"/>
            <a:ext cx="914400" cy="990600"/>
          </a:xfrm>
          <a:prstGeom prst="line">
            <a:avLst/>
          </a:prstGeom>
          <a:noFill/>
          <a:ln w="38100">
            <a:solidFill>
              <a:srgbClr val="FFFF66"/>
            </a:solidFill>
            <a:round/>
            <a:headEnd/>
            <a:tailEnd type="triangle" w="med" len="med"/>
          </a:ln>
          <a:effectLst/>
        </p:spPr>
        <p:txBody>
          <a:bodyPr/>
          <a:lstStyle/>
          <a:p>
            <a:endParaRPr lang="en-US"/>
          </a:p>
        </p:txBody>
      </p:sp>
      <p:sp>
        <p:nvSpPr>
          <p:cNvPr id="28699" name="Line 27"/>
          <p:cNvSpPr>
            <a:spLocks noChangeShapeType="1"/>
          </p:cNvSpPr>
          <p:nvPr/>
        </p:nvSpPr>
        <p:spPr bwMode="auto">
          <a:xfrm flipV="1">
            <a:off x="3733800" y="5715000"/>
            <a:ext cx="2819400" cy="0"/>
          </a:xfrm>
          <a:prstGeom prst="line">
            <a:avLst/>
          </a:prstGeom>
          <a:noFill/>
          <a:ln w="38100">
            <a:solidFill>
              <a:srgbClr val="FFFF66"/>
            </a:solidFill>
            <a:round/>
            <a:headEnd/>
            <a:tailEnd type="triangle" w="med" len="med"/>
          </a:ln>
          <a:effectLst/>
        </p:spPr>
        <p:txBody>
          <a:bodyPr/>
          <a:lstStyle/>
          <a:p>
            <a:endParaRPr lang="en-US"/>
          </a:p>
        </p:txBody>
      </p:sp>
      <p:sp>
        <p:nvSpPr>
          <p:cNvPr id="28700" name="Line 28"/>
          <p:cNvSpPr>
            <a:spLocks noChangeShapeType="1"/>
          </p:cNvSpPr>
          <p:nvPr/>
        </p:nvSpPr>
        <p:spPr bwMode="auto">
          <a:xfrm>
            <a:off x="2286000" y="4724400"/>
            <a:ext cx="4267200" cy="838200"/>
          </a:xfrm>
          <a:prstGeom prst="line">
            <a:avLst/>
          </a:prstGeom>
          <a:noFill/>
          <a:ln w="38100">
            <a:solidFill>
              <a:srgbClr val="FFFF66"/>
            </a:solidFill>
            <a:round/>
            <a:headEnd/>
            <a:tailEnd type="triangle" w="med" len="med"/>
          </a:ln>
          <a:effectLst/>
        </p:spPr>
        <p:txBody>
          <a:bodyPr/>
          <a:lstStyle/>
          <a:p>
            <a:endParaRPr lang="en-US"/>
          </a:p>
        </p:txBody>
      </p:sp>
      <p:sp>
        <p:nvSpPr>
          <p:cNvPr id="28701" name="Line 29"/>
          <p:cNvSpPr>
            <a:spLocks noChangeShapeType="1"/>
          </p:cNvSpPr>
          <p:nvPr/>
        </p:nvSpPr>
        <p:spPr bwMode="auto">
          <a:xfrm flipV="1">
            <a:off x="2286000" y="4419600"/>
            <a:ext cx="2133600" cy="152400"/>
          </a:xfrm>
          <a:prstGeom prst="line">
            <a:avLst/>
          </a:prstGeom>
          <a:noFill/>
          <a:ln w="38100">
            <a:solidFill>
              <a:srgbClr val="FFFF66"/>
            </a:solidFill>
            <a:round/>
            <a:headEnd/>
            <a:tailEnd type="triangle" w="med" len="med"/>
          </a:ln>
          <a:effectLst/>
        </p:spPr>
        <p:txBody>
          <a:bodyPr/>
          <a:lstStyle/>
          <a:p>
            <a:endParaRPr lang="en-US"/>
          </a:p>
        </p:txBody>
      </p:sp>
      <p:sp>
        <p:nvSpPr>
          <p:cNvPr id="28702" name="Line 30"/>
          <p:cNvSpPr>
            <a:spLocks noChangeShapeType="1"/>
          </p:cNvSpPr>
          <p:nvPr/>
        </p:nvSpPr>
        <p:spPr bwMode="auto">
          <a:xfrm flipV="1">
            <a:off x="5181600" y="3581400"/>
            <a:ext cx="685800" cy="381000"/>
          </a:xfrm>
          <a:prstGeom prst="line">
            <a:avLst/>
          </a:prstGeom>
          <a:noFill/>
          <a:ln w="38100">
            <a:solidFill>
              <a:srgbClr val="FFFF66"/>
            </a:solidFill>
            <a:round/>
            <a:headEnd/>
            <a:tailEnd type="triangle" w="med" len="med"/>
          </a:ln>
          <a:effectLst/>
        </p:spPr>
        <p:txBody>
          <a:bodyPr/>
          <a:lstStyle/>
          <a:p>
            <a:endParaRPr lang="en-US"/>
          </a:p>
        </p:txBody>
      </p:sp>
      <p:sp>
        <p:nvSpPr>
          <p:cNvPr id="28703" name="Line 31"/>
          <p:cNvSpPr>
            <a:spLocks noChangeShapeType="1"/>
          </p:cNvSpPr>
          <p:nvPr/>
        </p:nvSpPr>
        <p:spPr bwMode="auto">
          <a:xfrm>
            <a:off x="5181600" y="4191000"/>
            <a:ext cx="1371600" cy="990600"/>
          </a:xfrm>
          <a:prstGeom prst="line">
            <a:avLst/>
          </a:prstGeom>
          <a:noFill/>
          <a:ln w="38100">
            <a:solidFill>
              <a:srgbClr val="FFFF66"/>
            </a:solidFill>
            <a:round/>
            <a:headEnd/>
            <a:tailEnd type="triangle" w="med" len="med"/>
          </a:ln>
          <a:effectLst/>
        </p:spPr>
        <p:txBody>
          <a:bodyPr/>
          <a:lstStyle/>
          <a:p>
            <a:endParaRPr lang="en-US"/>
          </a:p>
        </p:txBody>
      </p:sp>
      <p:sp>
        <p:nvSpPr>
          <p:cNvPr id="28704" name="Line 32"/>
          <p:cNvSpPr>
            <a:spLocks noChangeShapeType="1"/>
          </p:cNvSpPr>
          <p:nvPr/>
        </p:nvSpPr>
        <p:spPr bwMode="auto">
          <a:xfrm>
            <a:off x="6629400" y="3581400"/>
            <a:ext cx="457200" cy="1295400"/>
          </a:xfrm>
          <a:prstGeom prst="line">
            <a:avLst/>
          </a:prstGeom>
          <a:noFill/>
          <a:ln w="38100">
            <a:solidFill>
              <a:srgbClr val="FFFF66"/>
            </a:solidFill>
            <a:round/>
            <a:headEnd/>
            <a:tailEnd type="triangle" w="med" len="med"/>
          </a:ln>
          <a:effectLst/>
        </p:spPr>
        <p:txBody>
          <a:bodyPr/>
          <a:lstStyle/>
          <a:p>
            <a:endParaRPr lang="en-US"/>
          </a:p>
        </p:txBody>
      </p:sp>
      <p:sp>
        <p:nvSpPr>
          <p:cNvPr id="28705" name="Line 33"/>
          <p:cNvSpPr>
            <a:spLocks noChangeShapeType="1"/>
          </p:cNvSpPr>
          <p:nvPr/>
        </p:nvSpPr>
        <p:spPr bwMode="auto">
          <a:xfrm>
            <a:off x="1219200" y="4038600"/>
            <a:ext cx="2819400" cy="152400"/>
          </a:xfrm>
          <a:prstGeom prst="line">
            <a:avLst/>
          </a:prstGeom>
          <a:noFill/>
          <a:ln w="38100">
            <a:solidFill>
              <a:srgbClr val="FFFF66"/>
            </a:solidFill>
            <a:round/>
            <a:headEnd/>
            <a:tailEnd type="triangle" w="med" len="med"/>
          </a:ln>
          <a:effectLst/>
        </p:spPr>
        <p:txBody>
          <a:bodyPr/>
          <a:lstStyle/>
          <a:p>
            <a:endParaRPr lang="en-US"/>
          </a:p>
        </p:txBody>
      </p:sp>
      <p:pic>
        <p:nvPicPr>
          <p:cNvPr id="28709" name="Picture 37">
            <a:hlinkClick r:id="" action="ppaction://media"/>
          </p:cNvPr>
          <p:cNvPicPr>
            <a:picLocks noRot="1" noChangeAspect="1" noChangeArrowheads="1"/>
          </p:cNvPicPr>
          <p:nvPr>
            <a:wavAudioFile r:embed="rId1" name="~PP1418.WAV"/>
          </p:nvPr>
        </p:nvPicPr>
        <p:blipFill>
          <a:blip r:embed="rId12"/>
          <a:srcRect/>
          <a:stretch>
            <a:fillRect/>
          </a:stretch>
        </p:blipFill>
        <p:spPr bwMode="auto">
          <a:xfrm>
            <a:off x="8716963" y="6430963"/>
            <a:ext cx="304800" cy="304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000" advTm="28000">
        <p14:shred/>
      </p:transition>
    </mc:Choice>
    <mc:Fallback>
      <p:transition spd="slow" advTm="2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70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8709"/>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27384"/>
            <a:ext cx="9144000"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5105400" cy="5943600"/>
          </a:xfrm>
        </p:spPr>
        <p:txBody>
          <a:bodyPr>
            <a:normAutofit lnSpcReduction="10000"/>
          </a:bodyPr>
          <a:lstStyle/>
          <a:p>
            <a:r>
              <a:rPr lang="en-NZ" sz="3200" dirty="0" smtClean="0"/>
              <a:t>A </a:t>
            </a:r>
            <a:r>
              <a:rPr lang="en-NZ" sz="3200" b="1" dirty="0" smtClean="0"/>
              <a:t>food chain</a:t>
            </a:r>
            <a:r>
              <a:rPr lang="en-NZ" sz="3200" dirty="0" smtClean="0"/>
              <a:t> shows how each living thing gets its food. Some animals eat plants and some animals eat other animals. </a:t>
            </a:r>
            <a:r>
              <a:rPr lang="en-NZ" sz="2800" dirty="0" smtClean="0"/>
              <a:t/>
            </a:r>
            <a:br>
              <a:rPr lang="en-NZ" sz="2800" dirty="0" smtClean="0"/>
            </a:br>
            <a:endParaRPr lang="en-US" sz="2800" dirty="0" smtClean="0"/>
          </a:p>
          <a:p>
            <a:r>
              <a:rPr lang="en-NZ" sz="3200" dirty="0" smtClean="0"/>
              <a:t>Each link in this chain is food for the next link. </a:t>
            </a:r>
          </a:p>
          <a:p>
            <a:r>
              <a:rPr lang="en-NZ" sz="3200" dirty="0" smtClean="0"/>
              <a:t>A food chain always starts with plant life and ends with an animal.</a:t>
            </a:r>
          </a:p>
          <a:p>
            <a:endParaRPr lang="en-US" sz="3200" dirty="0"/>
          </a:p>
        </p:txBody>
      </p:sp>
      <p:pic>
        <p:nvPicPr>
          <p:cNvPr id="4" name="Picture 3" descr="foodchain.gif"/>
          <p:cNvPicPr>
            <a:picLocks noChangeAspect="1"/>
          </p:cNvPicPr>
          <p:nvPr/>
        </p:nvPicPr>
        <p:blipFill>
          <a:blip r:embed="rId2"/>
          <a:srcRect/>
          <a:stretch>
            <a:fillRect/>
          </a:stretch>
        </p:blipFill>
        <p:spPr bwMode="auto">
          <a:xfrm>
            <a:off x="5715000" y="2286000"/>
            <a:ext cx="3025775" cy="43640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09700" y="381000"/>
            <a:ext cx="6324600" cy="641350"/>
          </a:xfrm>
          <a:prstGeom prst="rect">
            <a:avLst/>
          </a:prstGeom>
          <a:solidFill>
            <a:schemeClr val="accent1"/>
          </a:solidFill>
          <a:ln w="9525">
            <a:noFill/>
            <a:miter lim="800000"/>
            <a:headEnd/>
            <a:tailEnd/>
          </a:ln>
          <a:effectLst/>
        </p:spPr>
        <p:txBody>
          <a:bodyPr>
            <a:spAutoFit/>
          </a:bodyPr>
          <a:lstStyle/>
          <a:p>
            <a:pPr>
              <a:spcBef>
                <a:spcPct val="50000"/>
              </a:spcBef>
            </a:pPr>
            <a:r>
              <a:rPr lang="en-US" sz="3600">
                <a:latin typeface="Comic Sans MS" pitchFamily="66" charset="0"/>
              </a:rPr>
              <a:t>All food begins with the </a:t>
            </a:r>
            <a:r>
              <a:rPr lang="en-US" sz="3600" u="sng">
                <a:solidFill>
                  <a:srgbClr val="FF0066"/>
                </a:solidFill>
                <a:latin typeface="Comic Sans MS" pitchFamily="66" charset="0"/>
              </a:rPr>
              <a:t>sun</a:t>
            </a:r>
            <a:r>
              <a:rPr lang="en-US" sz="3600">
                <a:latin typeface="Comic Sans MS" pitchFamily="66" charset="0"/>
              </a:rPr>
              <a:t>.</a:t>
            </a:r>
          </a:p>
        </p:txBody>
      </p:sp>
      <p:pic>
        <p:nvPicPr>
          <p:cNvPr id="10246" name="Picture 6"/>
          <p:cNvPicPr>
            <a:picLocks noChangeAspect="1" noChangeArrowheads="1"/>
          </p:cNvPicPr>
          <p:nvPr/>
        </p:nvPicPr>
        <p:blipFill>
          <a:blip r:embed="rId3"/>
          <a:srcRect/>
          <a:stretch>
            <a:fillRect/>
          </a:stretch>
        </p:blipFill>
        <p:spPr bwMode="auto">
          <a:xfrm>
            <a:off x="863600" y="1371600"/>
            <a:ext cx="1524000" cy="1582738"/>
          </a:xfrm>
          <a:prstGeom prst="rect">
            <a:avLst/>
          </a:prstGeom>
          <a:noFill/>
          <a:ln w="9525">
            <a:noFill/>
            <a:miter lim="800000"/>
            <a:headEnd/>
            <a:tailEnd/>
          </a:ln>
          <a:effectLst/>
        </p:spPr>
      </p:pic>
      <p:pic>
        <p:nvPicPr>
          <p:cNvPr id="10247" name="Picture 7" descr="A:\images\seeds.jpg"/>
          <p:cNvPicPr>
            <a:picLocks noChangeAspect="1" noChangeArrowheads="1"/>
          </p:cNvPicPr>
          <p:nvPr/>
        </p:nvPicPr>
        <p:blipFill>
          <a:blip r:embed="rId4"/>
          <a:srcRect/>
          <a:stretch>
            <a:fillRect/>
          </a:stretch>
        </p:blipFill>
        <p:spPr bwMode="auto">
          <a:xfrm>
            <a:off x="5257800" y="1422400"/>
            <a:ext cx="2286000" cy="1320800"/>
          </a:xfrm>
          <a:prstGeom prst="rect">
            <a:avLst/>
          </a:prstGeom>
          <a:solidFill>
            <a:srgbClr val="FFFF00"/>
          </a:solidFill>
          <a:ln w="57150">
            <a:solidFill>
              <a:srgbClr val="FFFF00"/>
            </a:solidFill>
            <a:miter lim="800000"/>
            <a:headEnd/>
            <a:tailEnd/>
          </a:ln>
        </p:spPr>
      </p:pic>
      <p:pic>
        <p:nvPicPr>
          <p:cNvPr id="10248" name="Picture 8" descr="A:\images\plant.jpg"/>
          <p:cNvPicPr>
            <a:picLocks noChangeAspect="1" noChangeArrowheads="1"/>
          </p:cNvPicPr>
          <p:nvPr/>
        </p:nvPicPr>
        <p:blipFill>
          <a:blip r:embed="rId5"/>
          <a:srcRect/>
          <a:stretch>
            <a:fillRect/>
          </a:stretch>
        </p:blipFill>
        <p:spPr bwMode="auto">
          <a:xfrm>
            <a:off x="1371600" y="3962400"/>
            <a:ext cx="1927225" cy="2133600"/>
          </a:xfrm>
          <a:prstGeom prst="rect">
            <a:avLst/>
          </a:prstGeom>
          <a:noFill/>
          <a:ln w="57150">
            <a:solidFill>
              <a:srgbClr val="FFFF00"/>
            </a:solidFill>
            <a:miter lim="800000"/>
            <a:headEnd/>
            <a:tailEnd/>
          </a:ln>
        </p:spPr>
      </p:pic>
      <p:pic>
        <p:nvPicPr>
          <p:cNvPr id="10249" name="Picture 9" descr="A:\images\rabbit.jpg"/>
          <p:cNvPicPr>
            <a:picLocks noChangeAspect="1" noChangeArrowheads="1"/>
          </p:cNvPicPr>
          <p:nvPr/>
        </p:nvPicPr>
        <p:blipFill>
          <a:blip r:embed="rId6"/>
          <a:srcRect/>
          <a:stretch>
            <a:fillRect/>
          </a:stretch>
        </p:blipFill>
        <p:spPr bwMode="auto">
          <a:xfrm>
            <a:off x="5410200" y="3657600"/>
            <a:ext cx="2286000" cy="2286000"/>
          </a:xfrm>
          <a:prstGeom prst="rect">
            <a:avLst/>
          </a:prstGeom>
          <a:noFill/>
          <a:ln w="57150">
            <a:solidFill>
              <a:srgbClr val="FFFF00"/>
            </a:solidFill>
            <a:miter lim="800000"/>
            <a:headEnd/>
            <a:tailEnd/>
          </a:ln>
        </p:spPr>
      </p:pic>
      <p:sp>
        <p:nvSpPr>
          <p:cNvPr id="10250" name="Line 10"/>
          <p:cNvSpPr>
            <a:spLocks noChangeShapeType="1"/>
          </p:cNvSpPr>
          <p:nvPr/>
        </p:nvSpPr>
        <p:spPr bwMode="auto">
          <a:xfrm>
            <a:off x="2362200" y="2209800"/>
            <a:ext cx="2743200" cy="0"/>
          </a:xfrm>
          <a:prstGeom prst="line">
            <a:avLst/>
          </a:prstGeom>
          <a:noFill/>
          <a:ln w="9525">
            <a:solidFill>
              <a:schemeClr val="tx1"/>
            </a:solidFill>
            <a:round/>
            <a:headEnd/>
            <a:tailEnd type="triangle" w="med" len="med"/>
          </a:ln>
          <a:effectLst/>
        </p:spPr>
        <p:txBody>
          <a:bodyPr/>
          <a:lstStyle/>
          <a:p>
            <a:endParaRPr lang="en-US"/>
          </a:p>
        </p:txBody>
      </p:sp>
      <p:sp>
        <p:nvSpPr>
          <p:cNvPr id="10251" name="Line 11"/>
          <p:cNvSpPr>
            <a:spLocks noChangeShapeType="1"/>
          </p:cNvSpPr>
          <p:nvPr/>
        </p:nvSpPr>
        <p:spPr bwMode="auto">
          <a:xfrm>
            <a:off x="2057400" y="2514600"/>
            <a:ext cx="3200400" cy="1371600"/>
          </a:xfrm>
          <a:prstGeom prst="line">
            <a:avLst/>
          </a:prstGeom>
          <a:noFill/>
          <a:ln w="9525">
            <a:solidFill>
              <a:schemeClr val="tx1"/>
            </a:solidFill>
            <a:round/>
            <a:headEnd/>
            <a:tailEnd type="triangle" w="med" len="med"/>
          </a:ln>
          <a:effectLst/>
        </p:spPr>
        <p:txBody>
          <a:bodyPr/>
          <a:lstStyle/>
          <a:p>
            <a:endParaRPr lang="en-US"/>
          </a:p>
        </p:txBody>
      </p:sp>
      <p:sp>
        <p:nvSpPr>
          <p:cNvPr id="10252" name="Line 12"/>
          <p:cNvSpPr>
            <a:spLocks noChangeShapeType="1"/>
          </p:cNvSpPr>
          <p:nvPr/>
        </p:nvSpPr>
        <p:spPr bwMode="auto">
          <a:xfrm>
            <a:off x="1676400" y="2667000"/>
            <a:ext cx="838200" cy="1066800"/>
          </a:xfrm>
          <a:prstGeom prst="line">
            <a:avLst/>
          </a:prstGeom>
          <a:noFill/>
          <a:ln w="9525">
            <a:solidFill>
              <a:schemeClr val="tx1"/>
            </a:solidFill>
            <a:round/>
            <a:headEnd/>
            <a:tailEnd type="triangle" w="med" len="med"/>
          </a:ln>
          <a:effectLst/>
        </p:spPr>
        <p:txBody>
          <a:bodyPr/>
          <a:lstStyle/>
          <a:p>
            <a:endParaRPr lang="en-US"/>
          </a:p>
        </p:txBody>
      </p:sp>
      <p:sp>
        <p:nvSpPr>
          <p:cNvPr id="10253" name="Text Box 13"/>
          <p:cNvSpPr txBox="1">
            <a:spLocks noChangeArrowheads="1"/>
          </p:cNvSpPr>
          <p:nvPr/>
        </p:nvSpPr>
        <p:spPr bwMode="auto">
          <a:xfrm>
            <a:off x="5334000" y="2819400"/>
            <a:ext cx="2209800" cy="641350"/>
          </a:xfrm>
          <a:prstGeom prst="rect">
            <a:avLst/>
          </a:prstGeom>
          <a:noFill/>
          <a:ln w="9525">
            <a:noFill/>
            <a:miter lim="800000"/>
            <a:headEnd/>
            <a:tailEnd/>
          </a:ln>
          <a:effectLst/>
        </p:spPr>
        <p:txBody>
          <a:bodyPr>
            <a:spAutoFit/>
          </a:bodyPr>
          <a:lstStyle/>
          <a:p>
            <a:pPr>
              <a:spcBef>
                <a:spcPct val="50000"/>
              </a:spcBef>
            </a:pPr>
            <a:r>
              <a:rPr lang="en-US" sz="3600">
                <a:solidFill>
                  <a:srgbClr val="FF0066"/>
                </a:solidFill>
              </a:rPr>
              <a:t>seeds</a:t>
            </a:r>
          </a:p>
        </p:txBody>
      </p:sp>
      <p:sp>
        <p:nvSpPr>
          <p:cNvPr id="10254" name="Text Box 14"/>
          <p:cNvSpPr txBox="1">
            <a:spLocks noChangeArrowheads="1"/>
          </p:cNvSpPr>
          <p:nvPr/>
        </p:nvSpPr>
        <p:spPr bwMode="auto">
          <a:xfrm>
            <a:off x="1447800" y="6172200"/>
            <a:ext cx="1981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55" name="Text Box 15"/>
          <p:cNvSpPr txBox="1">
            <a:spLocks noChangeArrowheads="1"/>
          </p:cNvSpPr>
          <p:nvPr/>
        </p:nvSpPr>
        <p:spPr bwMode="auto">
          <a:xfrm>
            <a:off x="1508125" y="6064250"/>
            <a:ext cx="1276350" cy="641350"/>
          </a:xfrm>
          <a:prstGeom prst="rect">
            <a:avLst/>
          </a:prstGeom>
          <a:noFill/>
          <a:ln w="9525">
            <a:noFill/>
            <a:miter lim="800000"/>
            <a:headEnd/>
            <a:tailEnd/>
          </a:ln>
          <a:effectLst/>
        </p:spPr>
        <p:txBody>
          <a:bodyPr wrap="none">
            <a:spAutoFit/>
          </a:bodyPr>
          <a:lstStyle/>
          <a:p>
            <a:r>
              <a:rPr lang="en-US" sz="3600">
                <a:solidFill>
                  <a:srgbClr val="FF0066"/>
                </a:solidFill>
              </a:rPr>
              <a:t>plants</a:t>
            </a:r>
          </a:p>
        </p:txBody>
      </p:sp>
      <p:sp>
        <p:nvSpPr>
          <p:cNvPr id="10256" name="Text Box 16"/>
          <p:cNvSpPr txBox="1">
            <a:spLocks noChangeArrowheads="1"/>
          </p:cNvSpPr>
          <p:nvPr/>
        </p:nvSpPr>
        <p:spPr bwMode="auto">
          <a:xfrm>
            <a:off x="5715000" y="5943600"/>
            <a:ext cx="2133600" cy="641350"/>
          </a:xfrm>
          <a:prstGeom prst="rect">
            <a:avLst/>
          </a:prstGeom>
          <a:noFill/>
          <a:ln w="9525">
            <a:noFill/>
            <a:miter lim="800000"/>
            <a:headEnd/>
            <a:tailEnd/>
          </a:ln>
          <a:effectLst/>
        </p:spPr>
        <p:txBody>
          <a:bodyPr>
            <a:spAutoFit/>
          </a:bodyPr>
          <a:lstStyle/>
          <a:p>
            <a:pPr>
              <a:spcBef>
                <a:spcPct val="50000"/>
              </a:spcBef>
            </a:pPr>
            <a:r>
              <a:rPr lang="en-US" sz="3600">
                <a:solidFill>
                  <a:srgbClr val="FF0066"/>
                </a:solidFill>
              </a:rPr>
              <a:t>animals</a:t>
            </a: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ssolve">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dissolve">
                                      <p:cBhvr>
                                        <p:cTn id="12" dur="500"/>
                                        <p:tgtEl>
                                          <p:spTgt spid="102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dissolve">
                                      <p:cBhvr>
                                        <p:cTn id="17" dur="500"/>
                                        <p:tgtEl>
                                          <p:spTgt spid="102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53"/>
                                        </p:tgtEl>
                                        <p:attrNameLst>
                                          <p:attrName>style.visibility</p:attrName>
                                        </p:attrNameLst>
                                      </p:cBhvr>
                                      <p:to>
                                        <p:strVal val="visible"/>
                                      </p:to>
                                    </p:set>
                                    <p:animEffect transition="in" filter="dissolve">
                                      <p:cBhvr>
                                        <p:cTn id="22" dur="500"/>
                                        <p:tgtEl>
                                          <p:spTgt spid="102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55"/>
                                        </p:tgtEl>
                                        <p:attrNameLst>
                                          <p:attrName>style.visibility</p:attrName>
                                        </p:attrNameLst>
                                      </p:cBhvr>
                                      <p:to>
                                        <p:strVal val="visible"/>
                                      </p:to>
                                    </p:set>
                                    <p:animEffect transition="in" filter="dissolve">
                                      <p:cBhvr>
                                        <p:cTn id="27" dur="500"/>
                                        <p:tgtEl>
                                          <p:spTgt spid="1025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56"/>
                                        </p:tgtEl>
                                        <p:attrNameLst>
                                          <p:attrName>style.visibility</p:attrName>
                                        </p:attrNameLst>
                                      </p:cBhvr>
                                      <p:to>
                                        <p:strVal val="visible"/>
                                      </p:to>
                                    </p:set>
                                    <p:animEffect transition="in" filter="dissolve">
                                      <p:cBhvr>
                                        <p:cTn id="32"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utoUpdateAnimBg="0"/>
      <p:bldP spid="10255" grpId="0" autoUpdateAnimBg="0"/>
      <p:bldP spid="1025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843088" y="457200"/>
            <a:ext cx="7300912" cy="2053590"/>
          </a:xfrm>
        </p:spPr>
        <p:txBody>
          <a:bodyPr>
            <a:normAutofit/>
          </a:bodyPr>
          <a:lstStyle/>
          <a:p>
            <a:r>
              <a:rPr sz="4000" dirty="0" smtClean="0">
                <a:solidFill>
                  <a:srgbClr val="92D050"/>
                </a:solidFill>
              </a:rPr>
              <a:t>EACH FOOD CHAIN HAS THREE MAIN TROPHIC LEVELS</a:t>
            </a:r>
            <a:endParaRPr lang="en-US" sz="4000" dirty="0">
              <a:solidFill>
                <a:srgbClr val="92D050"/>
              </a:solidFill>
            </a:endParaRPr>
          </a:p>
        </p:txBody>
      </p:sp>
      <p:sp>
        <p:nvSpPr>
          <p:cNvPr id="15" name="Text Placeholder 14"/>
          <p:cNvSpPr>
            <a:spLocks noGrp="1"/>
          </p:cNvSpPr>
          <p:nvPr>
            <p:ph type="body" idx="1"/>
          </p:nvPr>
        </p:nvSpPr>
        <p:spPr>
          <a:xfrm>
            <a:off x="2514600" y="2971800"/>
            <a:ext cx="5410200" cy="3352800"/>
          </a:xfrm>
        </p:spPr>
        <p:txBody>
          <a:bodyPr>
            <a:noAutofit/>
          </a:bodyPr>
          <a:lstStyle/>
          <a:p>
            <a:pPr>
              <a:buFont typeface="Wingdings" pitchFamily="2" charset="2"/>
              <a:buChar char="q"/>
            </a:pPr>
            <a:r>
              <a:rPr lang="en-US" sz="4000" dirty="0" smtClean="0"/>
              <a:t>PRODUCER </a:t>
            </a:r>
          </a:p>
          <a:p>
            <a:pPr>
              <a:buFont typeface="Wingdings" pitchFamily="2" charset="2"/>
              <a:buChar char="q"/>
            </a:pPr>
            <a:r>
              <a:rPr lang="en-US" sz="4000" dirty="0" smtClean="0"/>
              <a:t>CONSUMER </a:t>
            </a:r>
          </a:p>
          <a:p>
            <a:pPr>
              <a:buFont typeface="Wingdings" pitchFamily="2" charset="2"/>
              <a:buChar char="q"/>
            </a:pPr>
            <a:r>
              <a:rPr lang="en-US" sz="4000" dirty="0" smtClean="0"/>
              <a:t>DECOMPOSER </a:t>
            </a:r>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8229600" cy="1143000"/>
          </a:xfrm>
        </p:spPr>
        <p:txBody>
          <a:bodyPr/>
          <a:lstStyle/>
          <a:p>
            <a:r>
              <a:rPr lang="en-US" dirty="0"/>
              <a:t>Producers</a:t>
            </a:r>
          </a:p>
        </p:txBody>
      </p:sp>
      <p:sp>
        <p:nvSpPr>
          <p:cNvPr id="25603" name="Rectangle 3"/>
          <p:cNvSpPr>
            <a:spLocks noGrp="1" noChangeArrowheads="1"/>
          </p:cNvSpPr>
          <p:nvPr>
            <p:ph sz="quarter" idx="1"/>
          </p:nvPr>
        </p:nvSpPr>
        <p:spPr>
          <a:xfrm>
            <a:off x="685800" y="1524000"/>
            <a:ext cx="5257800" cy="4800600"/>
          </a:xfrm>
        </p:spPr>
        <p:txBody>
          <a:bodyPr>
            <a:normAutofit lnSpcReduction="10000"/>
          </a:bodyPr>
          <a:lstStyle/>
          <a:p>
            <a:r>
              <a:rPr lang="en-US" sz="4000" b="1" dirty="0" smtClean="0">
                <a:solidFill>
                  <a:srgbClr val="002060"/>
                </a:solidFill>
              </a:rPr>
              <a:t>Producers make their own food</a:t>
            </a:r>
          </a:p>
          <a:p>
            <a:r>
              <a:rPr lang="en-US" sz="4000" b="1" dirty="0" smtClean="0">
                <a:solidFill>
                  <a:srgbClr val="002060"/>
                </a:solidFill>
              </a:rPr>
              <a:t>Green plants use energy from the sun to make food</a:t>
            </a:r>
          </a:p>
          <a:p>
            <a:r>
              <a:rPr lang="en-US" sz="4000" b="1" dirty="0" smtClean="0">
                <a:solidFill>
                  <a:srgbClr val="002060"/>
                </a:solidFill>
              </a:rPr>
              <a:t>Producers are on the bottom of the food chain</a:t>
            </a:r>
            <a:endParaRPr lang="en-US" sz="4000" dirty="0">
              <a:solidFill>
                <a:srgbClr val="002060"/>
              </a:solidFill>
            </a:endParaRPr>
          </a:p>
        </p:txBody>
      </p:sp>
      <p:graphicFrame>
        <p:nvGraphicFramePr>
          <p:cNvPr id="25604" name="Object 4"/>
          <p:cNvGraphicFramePr>
            <a:graphicFrameLocks noChangeAspect="1"/>
          </p:cNvGraphicFramePr>
          <p:nvPr/>
        </p:nvGraphicFramePr>
        <p:xfrm>
          <a:off x="6248400" y="609600"/>
          <a:ext cx="2058988" cy="4419600"/>
        </p:xfrm>
        <a:graphic>
          <a:graphicData uri="http://schemas.openxmlformats.org/presentationml/2006/ole">
            <p:oleObj spid="_x0000_s16416" name="Clip" r:id="rId6" imgW="580722" imgH="1248078"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00"/>
                                        <p:tgtEl>
                                          <p:spTgt spid="2560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 calcmode="lin" valueType="num">
                                      <p:cBhvr additive="base">
                                        <p:cTn id="12" dur="500" fill="hold"/>
                                        <p:tgtEl>
                                          <p:spTgt spid="25602"/>
                                        </p:tgtEl>
                                        <p:attrNameLst>
                                          <p:attrName>ppt_x</p:attrName>
                                        </p:attrNameLst>
                                      </p:cBhvr>
                                      <p:tavLst>
                                        <p:tav tm="0">
                                          <p:val>
                                            <p:strVal val="0-#ppt_w/2"/>
                                          </p:val>
                                        </p:tav>
                                        <p:tav tm="100000">
                                          <p:val>
                                            <p:strVal val="#ppt_x"/>
                                          </p:val>
                                        </p:tav>
                                      </p:tavLst>
                                    </p:anim>
                                    <p:anim calcmode="lin" valueType="num">
                                      <p:cBhvr additive="base">
                                        <p:cTn id="13" dur="500" fill="hold"/>
                                        <p:tgtEl>
                                          <p:spTgt spid="256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RBRAKE.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Effect transition="in" filter="barn(outHorizontal)">
                                      <p:cBhvr>
                                        <p:cTn id="18" dur="500"/>
                                        <p:tgtEl>
                                          <p:spTgt spid="25603">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5"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barn(outHorizontal)">
                                      <p:cBhvr>
                                        <p:cTn id="23" dur="500"/>
                                        <p:tgtEl>
                                          <p:spTgt spid="25603">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5" name="WHOOSH.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barn(outHorizontal)">
                                      <p:cBhvr>
                                        <p:cTn id="28" dur="500"/>
                                        <p:tgtEl>
                                          <p:spTgt spid="25603">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704088"/>
            <a:ext cx="8305800" cy="1143000"/>
          </a:xfrm>
        </p:spPr>
        <p:txBody>
          <a:bodyPr/>
          <a:lstStyle/>
          <a:p>
            <a:r>
              <a:rPr lang="en-US" dirty="0">
                <a:solidFill>
                  <a:srgbClr val="FF0000"/>
                </a:solidFill>
              </a:rPr>
              <a:t>Consumers</a:t>
            </a:r>
          </a:p>
        </p:txBody>
      </p:sp>
      <p:sp>
        <p:nvSpPr>
          <p:cNvPr id="30723" name="Rectangle 3"/>
          <p:cNvSpPr>
            <a:spLocks noGrp="1" noChangeArrowheads="1"/>
          </p:cNvSpPr>
          <p:nvPr>
            <p:ph sz="quarter" idx="1"/>
          </p:nvPr>
        </p:nvSpPr>
        <p:spPr/>
        <p:txBody>
          <a:bodyPr/>
          <a:lstStyle/>
          <a:p>
            <a:r>
              <a:rPr lang="en-US" sz="4000" b="1" dirty="0"/>
              <a:t>Consumers hunt, gather, and store food because they cannot make their own.</a:t>
            </a:r>
          </a:p>
        </p:txBody>
      </p:sp>
      <p:graphicFrame>
        <p:nvGraphicFramePr>
          <p:cNvPr id="30724" name="Object 4"/>
          <p:cNvGraphicFramePr>
            <a:graphicFrameLocks noChangeAspect="1"/>
          </p:cNvGraphicFramePr>
          <p:nvPr/>
        </p:nvGraphicFramePr>
        <p:xfrm>
          <a:off x="2895600" y="3810000"/>
          <a:ext cx="4343400" cy="2779712"/>
        </p:xfrm>
        <a:graphic>
          <a:graphicData uri="http://schemas.openxmlformats.org/presentationml/2006/ole">
            <p:oleObj spid="_x0000_s17440" name="Clip" r:id="rId5" imgW="1554412" imgH="1007678"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75" fill="hold"/>
                                        <p:tgtEl>
                                          <p:spTgt spid="30722"/>
                                        </p:tgtEl>
                                        <p:attrNameLst>
                                          <p:attrName>ppt_x</p:attrName>
                                        </p:attrNameLst>
                                      </p:cBhvr>
                                      <p:tavLst>
                                        <p:tav tm="0">
                                          <p:val>
                                            <p:strVal val="1+#ppt_w/2"/>
                                          </p:val>
                                        </p:tav>
                                        <p:tav tm="100000">
                                          <p:val>
                                            <p:strVal val="#ppt_x"/>
                                          </p:val>
                                        </p:tav>
                                      </p:tavLst>
                                    </p:anim>
                                    <p:anim calcmode="lin" valueType="num">
                                      <p:cBhvr additive="base">
                                        <p:cTn id="8" dur="75" fill="hold"/>
                                        <p:tgtEl>
                                          <p:spTgt spid="307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Effect transition="in" filter="wipe(up)">
                                      <p:cBhvr>
                                        <p:cTn id="13" dur="500"/>
                                        <p:tgtEl>
                                          <p:spTgt spid="307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0724"/>
                                        </p:tgtEl>
                                        <p:attrNameLst>
                                          <p:attrName>style.visibility</p:attrName>
                                        </p:attrNameLst>
                                      </p:cBhvr>
                                      <p:to>
                                        <p:strVal val="visible"/>
                                      </p:to>
                                    </p:set>
                                    <p:anim calcmode="lin" valueType="num">
                                      <p:cBhvr additive="base">
                                        <p:cTn id="18" dur="500" fill="hold"/>
                                        <p:tgtEl>
                                          <p:spTgt spid="30724"/>
                                        </p:tgtEl>
                                        <p:attrNameLst>
                                          <p:attrName>ppt_x</p:attrName>
                                        </p:attrNameLst>
                                      </p:cBhvr>
                                      <p:tavLst>
                                        <p:tav tm="0">
                                          <p:val>
                                            <p:strVal val="1+#ppt_w/2"/>
                                          </p:val>
                                        </p:tav>
                                        <p:tav tm="100000">
                                          <p:val>
                                            <p:strVal val="#ppt_x"/>
                                          </p:val>
                                        </p:tav>
                                      </p:tavLst>
                                    </p:anim>
                                    <p:anim calcmode="lin" valueType="num">
                                      <p:cBhvr additive="base">
                                        <p:cTn id="19" dur="500" fill="hold"/>
                                        <p:tgtEl>
                                          <p:spTgt spid="307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Grow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528</TotalTime>
  <Words>718</Words>
  <Application>Microsoft Office PowerPoint</Application>
  <PresentationFormat>On-screen Show (4:3)</PresentationFormat>
  <Paragraphs>119</Paragraphs>
  <Slides>42</Slides>
  <Notes>1</Notes>
  <HiddenSlides>0</HiddenSlides>
  <MMClips>10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Oriel</vt:lpstr>
      <vt:lpstr>Clip</vt:lpstr>
      <vt:lpstr>                                        GUIDED BY:  DR. K PRIYAN, CIVIL &amp; STRUCTURAL ENGG DEPT.</vt:lpstr>
      <vt:lpstr>THE FOOD CHAIN &amp;  FOOD WEB</vt:lpstr>
      <vt:lpstr>THE FOOD CHAIN</vt:lpstr>
      <vt:lpstr>What is a Food Chain?</vt:lpstr>
      <vt:lpstr>Slide 5</vt:lpstr>
      <vt:lpstr>Slide 6</vt:lpstr>
      <vt:lpstr>EACH FOOD CHAIN HAS THREE MAIN TROPHIC LEVELS</vt:lpstr>
      <vt:lpstr>Producers</vt:lpstr>
      <vt:lpstr>Consumers</vt:lpstr>
      <vt:lpstr>Slide 10</vt:lpstr>
      <vt:lpstr>Three Types of Consumers</vt:lpstr>
      <vt:lpstr>Herbivores</vt:lpstr>
      <vt:lpstr>Carnivores</vt:lpstr>
      <vt:lpstr>Omnivores</vt:lpstr>
      <vt:lpstr>Fungi and bacteria play an important role in nature.  They break down the unused dead material and turn them into nutrients in the soil, which plants use to grow.  They are an important part of the food chain. </vt:lpstr>
      <vt:lpstr>Slide 16</vt:lpstr>
      <vt:lpstr>Bigger Food Chains </vt:lpstr>
      <vt:lpstr>TYPES OF FOOD CHAIN</vt:lpstr>
      <vt:lpstr>GRAZING FOOD CHAIN</vt:lpstr>
      <vt:lpstr>PARASITIC FOOD CHAIN</vt:lpstr>
      <vt:lpstr>DETRITUS FOOD CHAIN</vt:lpstr>
      <vt:lpstr>EXAMPLE</vt:lpstr>
      <vt:lpstr>Pyramid of Numbers</vt:lpstr>
      <vt:lpstr>What is a Food Web?</vt:lpstr>
      <vt:lpstr>Slide 25</vt:lpstr>
      <vt:lpstr>Overlapping food chains are called food webs.</vt:lpstr>
      <vt:lpstr>Marine Food Webs</vt:lpstr>
      <vt:lpstr>Marine Food Web</vt:lpstr>
      <vt:lpstr>Forest/Rainforest Webs</vt:lpstr>
      <vt:lpstr>Slide 30</vt:lpstr>
      <vt:lpstr> FOOD WEBS </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SHREYANSH</dc:creator>
  <cp:lastModifiedBy>kp</cp:lastModifiedBy>
  <cp:revision>84</cp:revision>
  <dcterms:created xsi:type="dcterms:W3CDTF">2013-10-05T17:01:11Z</dcterms:created>
  <dcterms:modified xsi:type="dcterms:W3CDTF">2013-12-19T06:20:05Z</dcterms:modified>
</cp:coreProperties>
</file>